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0" r:id="rId4"/>
    <p:sldId id="271" r:id="rId5"/>
    <p:sldId id="259" r:id="rId6"/>
    <p:sldId id="261" r:id="rId7"/>
    <p:sldId id="258" r:id="rId8"/>
    <p:sldId id="263" r:id="rId9"/>
    <p:sldId id="262" r:id="rId10"/>
    <p:sldId id="264" r:id="rId11"/>
    <p:sldId id="265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07/7/12/main">
          <a:srgbClr xmlns:mc="http://schemas.openxmlformats.org/markup-compatibility/2006" xmlns:a14="http://schemas.microsoft.com/office/drawing/2007/7/7/main" val="FF0000" mc:Ignorable=""/>
        </p14:laserClr>
      </p:ext>
      <p:ext uri="{2FDB2607-1784-4EEB-B798-7EB5836EED8A}">
        <p14:showMediaCtrls xmlns:p14="http://schemas.microsoft.com/office/powerpoint/2007/7/12/main" val="1"/>
      </p:ext>
    </p:extLst>
  </p:showPr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1345" autoAdjust="0"/>
  </p:normalViewPr>
  <p:slideViewPr>
    <p:cSldViewPr>
      <p:cViewPr>
        <p:scale>
          <a:sx n="60" d="100"/>
          <a:sy n="60" d="100"/>
        </p:scale>
        <p:origin x="-1613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555D-9456-458F-BD6E-9C1BABC72A0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Faculty of Mathematics, University of Belgrade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D1B2-7B48-40E1-A4A1-F856CA9D8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36933852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64962-6664-4EC1-A38B-AF23995F5C7F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Faculty of Mathematics, University of Belgrade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0CAF4-E92C-4385-800F-5E5A03681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2723392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CAF4-E92C-4385-800F-5E5A03681C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Mathematics, University of Belgrade</a:t>
            </a:r>
            <a:endParaRPr lang="en-US"/>
          </a:p>
        </p:txBody>
      </p:sp>
    </p:spTree>
    <p:extLst/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97C-7546-4F92-96B2-0E60FD3A0AE7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E170-DE82-465E-A191-316A2A7D592B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CB6-852C-4ADB-B590-143C02AD52CB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7A8-D12D-4E20-8F72-68AAB8461C26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9AD-12E5-4900-A93F-659B5C5CCCF8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B9A-B0E0-436E-B147-C2EBE928E5FE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48A4-DFCD-42BB-A515-BCCDD9A380EB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4972-1633-4F03-81CF-A6AD8794D85E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A932-BED5-47A8-8C85-34F7C68C6FBC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DF8-A9BD-456F-908F-DB0240601F48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33A0-3C04-4E7A-9FCD-2357A5548450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337D-531D-4896-8B8B-87C6E25A2832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2DB8-CA13-4F5B-991E-C1728484535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349375"/>
            <a:ext cx="7772400" cy="1470025"/>
          </a:xfrm>
        </p:spPr>
        <p:txBody>
          <a:bodyPr/>
          <a:lstStyle/>
          <a:p>
            <a:r>
              <a:rPr lang="x-none" dirty="0" smtClean="0"/>
              <a:t>Multimedia project</a:t>
            </a:r>
            <a:br>
              <a:rPr lang="x-none" dirty="0" smtClean="0"/>
            </a:br>
            <a:r>
              <a:rPr lang="x-none" dirty="0" smtClean="0"/>
              <a:t>Aleksandar Aca Popovic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886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x-none" dirty="0" smtClean="0"/>
              <a:t>Ana Vukadinović</a:t>
            </a:r>
          </a:p>
          <a:p>
            <a:r>
              <a:rPr lang="x-none" dirty="0" smtClean="0"/>
              <a:t>Bojana Mitrović</a:t>
            </a:r>
          </a:p>
          <a:p>
            <a:r>
              <a:rPr lang="x-none" dirty="0" smtClean="0"/>
              <a:t>Igor Valjević</a:t>
            </a:r>
          </a:p>
          <a:p>
            <a:r>
              <a:rPr lang="x-none" dirty="0" smtClean="0"/>
              <a:t>Miloš Vojinović</a:t>
            </a:r>
          </a:p>
          <a:p>
            <a:r>
              <a:rPr lang="x-none" dirty="0" smtClean="0"/>
              <a:t>Miloš Đurić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52400"/>
            <a:ext cx="5257800" cy="670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14300" cap="flat">
            <a:solidFill>
              <a:schemeClr val="tx1">
                <a:alpha val="85000"/>
              </a:schemeClr>
            </a:solidFill>
            <a:beve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xmlns:mc="http://schemas.openxmlformats.org/markup-compatibility/2006" xmlns:a14="http://schemas.microsoft.com/office/drawing/2007/7/7/main" val="000000" mc:Ignorable="">
                <a:alpha val="99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nawolf\Desktop\elementi\za slanje _ scena elemetni\Leva zavesa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-533400" y="-533400"/>
            <a:ext cx="2819400" cy="7543800"/>
          </a:xfrm>
          <a:prstGeom prst="rect">
            <a:avLst/>
          </a:prstGeom>
          <a:extLst/>
        </p:spPr>
      </p:pic>
      <p:pic>
        <p:nvPicPr>
          <p:cNvPr id="1027" name="Picture 3" descr="C:\Users\anawolf\Desktop\elementi\za slanje _ scena elemetni\Desna zavesa.pn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7162800" y="0"/>
            <a:ext cx="2209800" cy="6858000"/>
          </a:xfrm>
          <a:prstGeom prst="rect">
            <a:avLst/>
          </a:prstGeom>
          <a:extLst/>
        </p:spPr>
      </p:pic>
      <p:pic>
        <p:nvPicPr>
          <p:cNvPr id="1026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-304800" y="-228600"/>
            <a:ext cx="9829800" cy="160020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x-none" dirty="0" smtClean="0"/>
              <a:t>Technologies used -</a:t>
            </a:r>
            <a:r>
              <a:rPr lang="en-US" dirty="0"/>
              <a:t> </a:t>
            </a:r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XML - Extensible Markup Language</a:t>
            </a:r>
          </a:p>
          <a:p>
            <a:r>
              <a:rPr lang="en-US" dirty="0" smtClean="0"/>
              <a:t>Picture description in the gallery 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6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219200" y="5410200"/>
            <a:ext cx="533400" cy="533400"/>
          </a:xfrm>
          <a:prstGeom prst="rect">
            <a:avLst/>
          </a:prstGeom>
          <a:extLst/>
        </p:spPr>
      </p:pic>
      <p:pic>
        <p:nvPicPr>
          <p:cNvPr id="7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81000" y="5867400"/>
            <a:ext cx="685800" cy="660988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dirty="0" smtClean="0"/>
              <a:t>Multimedia project</a:t>
            </a:r>
            <a:br>
              <a:rPr lang="x-none" dirty="0" smtClean="0"/>
            </a:br>
            <a:r>
              <a:rPr lang="en-US" dirty="0" smtClean="0"/>
              <a:t>“</a:t>
            </a:r>
            <a:r>
              <a:rPr lang="x-none" dirty="0" smtClean="0"/>
              <a:t>Aleksandar Aca Popović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dirty="0" smtClean="0"/>
          </a:p>
          <a:p>
            <a:r>
              <a:rPr lang="x-none" sz="4400" b="1" i="1" dirty="0" smtClean="0">
                <a:solidFill>
                  <a:schemeClr val="tx1"/>
                </a:solidFill>
              </a:rPr>
              <a:t>DEMO</a:t>
            </a:r>
            <a:endParaRPr lang="en-US" sz="44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8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81000" y="990600"/>
            <a:ext cx="609600" cy="587545"/>
          </a:xfrm>
          <a:prstGeom prst="rect">
            <a:avLst/>
          </a:prstGeom>
          <a:extLst/>
        </p:spPr>
      </p:pic>
      <p:pic>
        <p:nvPicPr>
          <p:cNvPr id="10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66800" y="990600"/>
            <a:ext cx="609600" cy="587545"/>
          </a:xfrm>
          <a:prstGeom prst="rect">
            <a:avLst/>
          </a:prstGeom>
          <a:extLst/>
        </p:spPr>
      </p:pic>
      <p:pic>
        <p:nvPicPr>
          <p:cNvPr id="11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752600" y="990600"/>
            <a:ext cx="609600" cy="587545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x-none" dirty="0" smtClean="0"/>
              <a:t>Challenges and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Scarce material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“</a:t>
            </a:r>
            <a:r>
              <a:rPr lang="sr-Latn-CS" dirty="0" smtClean="0"/>
              <a:t>Jovan Tomić</a:t>
            </a:r>
            <a:r>
              <a:rPr lang="en-US" dirty="0" smtClean="0"/>
              <a:t>” Library</a:t>
            </a:r>
            <a:r>
              <a:rPr lang="sr-Latn-CS" dirty="0" smtClean="0"/>
              <a:t>, Nova Varoš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Cultural Center</a:t>
            </a:r>
            <a:r>
              <a:rPr lang="sr-Latn-CS" dirty="0" smtClean="0"/>
              <a:t> </a:t>
            </a:r>
            <a:r>
              <a:rPr lang="en-US" dirty="0" smtClean="0"/>
              <a:t>“</a:t>
            </a:r>
            <a:r>
              <a:rPr lang="sr-Latn-CS" dirty="0" smtClean="0"/>
              <a:t>Jovan Tomić“, Nova Varoš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Library of Serbian National Theater</a:t>
            </a:r>
            <a:r>
              <a:rPr lang="sr-Latn-CS" dirty="0" smtClean="0"/>
              <a:t>, Novi Sad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sr-Latn-CS" dirty="0" smtClean="0"/>
              <a:t>Šaba</a:t>
            </a:r>
            <a:r>
              <a:rPr lang="en-US" dirty="0" smtClean="0"/>
              <a:t>c</a:t>
            </a:r>
            <a:r>
              <a:rPr lang="sr-Latn-CS" dirty="0" smtClean="0"/>
              <a:t> </a:t>
            </a:r>
            <a:r>
              <a:rPr lang="en-US" dirty="0" smtClean="0"/>
              <a:t>Theater</a:t>
            </a:r>
            <a:r>
              <a:rPr lang="sr-Latn-CS" dirty="0" smtClean="0"/>
              <a:t>, Šabac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sr-Latn-CS" dirty="0" smtClean="0"/>
              <a:t>Steri</a:t>
            </a:r>
            <a:r>
              <a:rPr lang="en-US" dirty="0" err="1" smtClean="0"/>
              <a:t>a’s</a:t>
            </a:r>
            <a:r>
              <a:rPr lang="sr-Latn-CS" dirty="0" smtClean="0"/>
              <a:t> pozorje, Novi Sad</a:t>
            </a:r>
            <a:endParaRPr lang="en-US" dirty="0"/>
          </a:p>
          <a:p>
            <a:r>
              <a:rPr lang="x-none"/>
              <a:t>State of </a:t>
            </a:r>
            <a:r>
              <a:rPr lang="x-none" smtClean="0"/>
              <a:t>materials</a:t>
            </a:r>
            <a:endParaRPr lang="sr-Latn-RS" dirty="0" smtClean="0"/>
          </a:p>
          <a:p>
            <a:r>
              <a:rPr lang="en-US" dirty="0" smtClean="0"/>
              <a:t>Extracting data from collected material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6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077200" y="990600"/>
            <a:ext cx="685800" cy="660988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x-none" dirty="0" smtClean="0"/>
              <a:t>Future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Multimedia database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Storage – done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Access – done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Retrieval – in process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Data mining</a:t>
            </a:r>
            <a:r>
              <a:rPr lang="en-US" dirty="0" smtClean="0"/>
              <a:t>?</a:t>
            </a:r>
            <a:endParaRPr lang="x-none"/>
          </a:p>
          <a:p>
            <a:r>
              <a:rPr lang="x-none"/>
              <a:t>Collecting and procesing  new material for th</a:t>
            </a:r>
            <a:r>
              <a:rPr lang="en-US" dirty="0"/>
              <a:t>is</a:t>
            </a:r>
            <a:r>
              <a:rPr lang="x-none"/>
              <a:t> project</a:t>
            </a:r>
            <a:r>
              <a:rPr lang="en-US" dirty="0"/>
              <a:t>, to get more detailed view of his work</a:t>
            </a:r>
            <a:r>
              <a:rPr lang="en-US" dirty="0" smtClean="0"/>
              <a:t>.</a:t>
            </a:r>
          </a:p>
          <a:p>
            <a:r>
              <a:rPr lang="x-none" smtClean="0"/>
              <a:t>Continuation </a:t>
            </a:r>
            <a:r>
              <a:rPr lang="x-none" dirty="0" smtClean="0"/>
              <a:t>of cooperation with the Faculty of Philology on digitalization of </a:t>
            </a:r>
            <a:r>
              <a:rPr lang="x-none" smtClean="0"/>
              <a:t>other playwri</a:t>
            </a:r>
            <a:r>
              <a:rPr lang="en-US" dirty="0" err="1" smtClean="0"/>
              <a:t>ghts</a:t>
            </a:r>
            <a:r>
              <a:rPr lang="en-US" dirty="0" smtClean="0"/>
              <a:t>– supported by Serbian Museum of Theater Art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6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153400" y="3276600"/>
            <a:ext cx="685800" cy="660988"/>
          </a:xfrm>
          <a:prstGeom prst="rect">
            <a:avLst/>
          </a:prstGeom>
          <a:extLst/>
        </p:spPr>
      </p:pic>
      <p:pic>
        <p:nvPicPr>
          <p:cNvPr id="7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010400" y="1981200"/>
            <a:ext cx="948725" cy="91440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229600" cy="1143000"/>
          </a:xfrm>
        </p:spPr>
        <p:txBody>
          <a:bodyPr/>
          <a:lstStyle/>
          <a:p>
            <a:r>
              <a:rPr lang="en-US" i="1" dirty="0" smtClean="0"/>
              <a:t>Thank you!</a:t>
            </a:r>
            <a:endParaRPr lang="en-US" i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Q&amp;A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4099" name="Picture 3" descr="C:\Users\anawolf\Desktop\Untitled-5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953000" y="5638800"/>
            <a:ext cx="685800" cy="660988"/>
          </a:xfrm>
          <a:prstGeom prst="rect">
            <a:avLst/>
          </a:prstGeom>
          <a:extLst/>
        </p:spPr>
      </p:pic>
      <p:pic>
        <p:nvPicPr>
          <p:cNvPr id="8" name="Picture 3" descr="C:\Users\anawolf\Desktop\Untitled-5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85800" y="5410199"/>
            <a:ext cx="1143000" cy="1101647"/>
          </a:xfrm>
          <a:prstGeom prst="rect">
            <a:avLst/>
          </a:prstGeom>
          <a:extLst/>
        </p:spPr>
      </p:pic>
      <p:pic>
        <p:nvPicPr>
          <p:cNvPr id="9" name="Picture 3" descr="C:\Users\anawolf\Desktop\Untitled-5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209800" y="4953001"/>
            <a:ext cx="685800" cy="609599"/>
          </a:xfrm>
          <a:prstGeom prst="rect">
            <a:avLst/>
          </a:prstGeom>
          <a:extLst/>
        </p:spPr>
      </p:pic>
      <p:pic>
        <p:nvPicPr>
          <p:cNvPr id="10" name="Picture 3" descr="C:\Users\anawolf\Desktop\Untitled-5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00400" y="3048000"/>
            <a:ext cx="457200" cy="457199"/>
          </a:xfrm>
          <a:prstGeom prst="rect">
            <a:avLst/>
          </a:prstGeom>
          <a:extLst/>
        </p:spPr>
      </p:pic>
      <p:pic>
        <p:nvPicPr>
          <p:cNvPr id="11" name="Picture 3" descr="C:\Users\anawolf\Desktop\Untitled-5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248400" y="4953000"/>
            <a:ext cx="838200" cy="807874"/>
          </a:xfrm>
          <a:prstGeom prst="rect">
            <a:avLst/>
          </a:prstGeom>
          <a:extLst/>
        </p:spPr>
      </p:pic>
      <p:pic>
        <p:nvPicPr>
          <p:cNvPr id="12" name="Picture 3" descr="C:\Users\anawolf\Desktop\Untitled-5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828800" y="3657600"/>
            <a:ext cx="762000" cy="685800"/>
          </a:xfrm>
          <a:prstGeom prst="rect">
            <a:avLst/>
          </a:prstGeom>
          <a:extLst/>
        </p:spPr>
      </p:pic>
      <p:pic>
        <p:nvPicPr>
          <p:cNvPr id="13" name="Picture 3" descr="C:\Users\anawolf\Desktop\Untitled-5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62000" y="2514600"/>
            <a:ext cx="609600" cy="533400"/>
          </a:xfrm>
          <a:prstGeom prst="rect">
            <a:avLst/>
          </a:prstGeom>
          <a:extLst/>
        </p:spPr>
      </p:pic>
      <p:pic>
        <p:nvPicPr>
          <p:cNvPr id="14" name="Picture 3" descr="C:\Users\anawolf\Desktop\Untitled-5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66800" y="1219200"/>
            <a:ext cx="457200" cy="457199"/>
          </a:xfrm>
          <a:prstGeom prst="rect">
            <a:avLst/>
          </a:prstGeom>
          <a:extLst/>
        </p:spPr>
      </p:pic>
      <p:pic>
        <p:nvPicPr>
          <p:cNvPr id="15" name="Picture 3" descr="C:\Users\anawolf\Desktop\Untitled-5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048000" y="1371600"/>
            <a:ext cx="762000" cy="685800"/>
          </a:xfrm>
          <a:prstGeom prst="rect">
            <a:avLst/>
          </a:prstGeom>
          <a:extLst/>
        </p:spPr>
      </p:pic>
      <p:pic>
        <p:nvPicPr>
          <p:cNvPr id="16" name="Picture 3" descr="C:\Users\anawolf\Desktop\Untitled-5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62000" y="4267200"/>
            <a:ext cx="762000" cy="685800"/>
          </a:xfrm>
          <a:prstGeom prst="rect">
            <a:avLst/>
          </a:prstGeom>
          <a:extLst/>
        </p:spPr>
      </p:pic>
      <p:pic>
        <p:nvPicPr>
          <p:cNvPr id="17" name="Picture 3" descr="C:\Users\anawolf\Desktop\Untitled-5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057400" y="2438400"/>
            <a:ext cx="457200" cy="457199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Project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306763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Aca</a:t>
            </a:r>
            <a:r>
              <a:rPr lang="en-US" dirty="0" smtClean="0"/>
              <a:t> </a:t>
            </a:r>
            <a:r>
              <a:rPr lang="en-US" dirty="0" err="1" smtClean="0"/>
              <a:t>Popovic</a:t>
            </a:r>
            <a:r>
              <a:rPr lang="en-US" dirty="0" smtClean="0"/>
              <a:t>?</a:t>
            </a:r>
          </a:p>
          <a:p>
            <a:r>
              <a:rPr lang="en-US" dirty="0" smtClean="0"/>
              <a:t>One of our most important playwright</a:t>
            </a:r>
          </a:p>
          <a:p>
            <a:r>
              <a:rPr lang="en-US" dirty="0" smtClean="0"/>
              <a:t>He brought avant-garde in Serbian theaters</a:t>
            </a:r>
          </a:p>
          <a:p>
            <a:r>
              <a:rPr lang="en-US" dirty="0" smtClean="0"/>
              <a:t>Material in digital form is scarce</a:t>
            </a:r>
            <a:endParaRPr lang="x-none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7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219200" y="914400"/>
            <a:ext cx="685800" cy="660988"/>
          </a:xfrm>
          <a:prstGeom prst="rect">
            <a:avLst/>
          </a:prstGeom>
          <a:extLst/>
        </p:spPr>
      </p:pic>
      <p:pic>
        <p:nvPicPr>
          <p:cNvPr id="8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09600" y="1447800"/>
            <a:ext cx="457200" cy="457200"/>
          </a:xfrm>
          <a:prstGeom prst="rect">
            <a:avLst/>
          </a:prstGeom>
          <a:extLst/>
        </p:spPr>
      </p:pic>
      <p:pic>
        <p:nvPicPr>
          <p:cNvPr id="9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905000" y="1676400"/>
            <a:ext cx="381000" cy="381000"/>
          </a:xfrm>
          <a:prstGeom prst="rect">
            <a:avLst/>
          </a:prstGeom>
          <a:extLst/>
        </p:spPr>
      </p:pic>
      <p:pic>
        <p:nvPicPr>
          <p:cNvPr id="13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57200" y="6019800"/>
            <a:ext cx="457200" cy="45720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/>
          <a:lstStyle/>
          <a:p>
            <a:r>
              <a:rPr lang="x-none" dirty="0" smtClean="0"/>
              <a:t>Project </a:t>
            </a:r>
            <a:r>
              <a:rPr lang="en-US" dirty="0" smtClean="0"/>
              <a:t>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306763"/>
          </a:xfrm>
        </p:spPr>
        <p:txBody>
          <a:bodyPr>
            <a:normAutofit fontScale="92500" lnSpcReduction="10000"/>
          </a:bodyPr>
          <a:lstStyle/>
          <a:p>
            <a:r>
              <a:rPr lang="x-none" dirty="0" smtClean="0"/>
              <a:t>Students from the Faculty of Mathematics, University of Belgrade</a:t>
            </a:r>
            <a:r>
              <a:rPr lang="en-US" dirty="0" smtClean="0"/>
              <a:t> – Department of Computer Science and Informatics </a:t>
            </a:r>
            <a:endParaRPr lang="x-none" dirty="0" smtClean="0"/>
          </a:p>
          <a:p>
            <a:r>
              <a:rPr lang="x-none" dirty="0" smtClean="0"/>
              <a:t>Students from the Faculty of Philology, University of Belgrade</a:t>
            </a:r>
            <a:r>
              <a:rPr lang="en-US" dirty="0" smtClean="0"/>
              <a:t> – Department of Library Science</a:t>
            </a:r>
          </a:p>
          <a:p>
            <a:r>
              <a:rPr lang="en-US" dirty="0" smtClean="0"/>
              <a:t>Coordinated by prof. </a:t>
            </a:r>
            <a:r>
              <a:rPr lang="sr-Latn-RS" dirty="0" smtClean="0"/>
              <a:t>Gordana Pavlović-Lažetić and prof. Cvetana Krstev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7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219200" y="914400"/>
            <a:ext cx="685800" cy="660988"/>
          </a:xfrm>
          <a:prstGeom prst="rect">
            <a:avLst/>
          </a:prstGeom>
          <a:extLst/>
        </p:spPr>
      </p:pic>
      <p:pic>
        <p:nvPicPr>
          <p:cNvPr id="8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09600" y="1447800"/>
            <a:ext cx="457200" cy="457200"/>
          </a:xfrm>
          <a:prstGeom prst="rect">
            <a:avLst/>
          </a:prstGeom>
          <a:extLst/>
        </p:spPr>
      </p:pic>
      <p:pic>
        <p:nvPicPr>
          <p:cNvPr id="9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905000" y="1676400"/>
            <a:ext cx="381000" cy="381000"/>
          </a:xfrm>
          <a:prstGeom prst="rect">
            <a:avLst/>
          </a:prstGeom>
          <a:extLst/>
        </p:spPr>
      </p:pic>
      <p:pic>
        <p:nvPicPr>
          <p:cNvPr id="13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57200" y="6019800"/>
            <a:ext cx="457200" cy="45720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l"/>
            <a:r>
              <a:rPr lang="x-none" dirty="0" smtClean="0"/>
              <a:t>Project supported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r>
              <a:rPr lang="x-none" dirty="0" smtClean="0"/>
              <a:t>Faculty of Mathematics, University of Belgrade</a:t>
            </a:r>
          </a:p>
          <a:p>
            <a:r>
              <a:rPr lang="x-none" dirty="0" smtClean="0"/>
              <a:t>Faculty of Philology, University of Belgrade</a:t>
            </a:r>
          </a:p>
          <a:p>
            <a:pPr lvl="0"/>
            <a:r>
              <a:rPr lang="x-none" dirty="0" smtClean="0"/>
              <a:t>Other institutions: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Serbian Museum of Theater Art</a:t>
            </a:r>
            <a:r>
              <a:rPr lang="sr-Latn-CS" sz="2400" dirty="0" smtClean="0"/>
              <a:t>, </a:t>
            </a:r>
            <a:r>
              <a:rPr lang="en-US" sz="2400" dirty="0" smtClean="0"/>
              <a:t>Belgrade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Radio Belgrade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“</a:t>
            </a:r>
            <a:r>
              <a:rPr lang="sr-Latn-CS" sz="2400" dirty="0" smtClean="0"/>
              <a:t>Jovan Tomić</a:t>
            </a:r>
            <a:r>
              <a:rPr lang="en-US" sz="2400" dirty="0" smtClean="0"/>
              <a:t>” Library</a:t>
            </a:r>
            <a:r>
              <a:rPr lang="sr-Latn-CS" sz="2400" dirty="0" smtClean="0"/>
              <a:t>, </a:t>
            </a:r>
            <a:r>
              <a:rPr lang="sr-Latn-CS" sz="2400" dirty="0"/>
              <a:t>Nova Varoš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Cultural Center</a:t>
            </a:r>
            <a:r>
              <a:rPr lang="sr-Latn-CS" sz="2400" dirty="0" smtClean="0"/>
              <a:t> </a:t>
            </a:r>
            <a:r>
              <a:rPr lang="en-US" sz="2400" dirty="0" smtClean="0"/>
              <a:t>“</a:t>
            </a:r>
            <a:r>
              <a:rPr lang="sr-Latn-CS" sz="2400" dirty="0" smtClean="0"/>
              <a:t>Jovan </a:t>
            </a:r>
            <a:r>
              <a:rPr lang="sr-Latn-CS" sz="2400" dirty="0"/>
              <a:t>Tomić“, Nova Varoš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Library of Yugoslavian Film Archive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Library of Serbian National Theater</a:t>
            </a:r>
            <a:r>
              <a:rPr lang="sr-Latn-CS" sz="2400" dirty="0" smtClean="0"/>
              <a:t>, Novi Sad</a:t>
            </a:r>
            <a:endParaRPr lang="en-US" sz="2400" dirty="0" smtClean="0"/>
          </a:p>
          <a:p>
            <a:endParaRPr lang="x-none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3074" name="Picture 2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086600" y="914400"/>
            <a:ext cx="660400" cy="629681"/>
          </a:xfrm>
          <a:prstGeom prst="rect">
            <a:avLst/>
          </a:prstGeom>
          <a:extLst/>
        </p:spPr>
      </p:pic>
      <p:pic>
        <p:nvPicPr>
          <p:cNvPr id="7" name="Picture 2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077200" y="1371600"/>
            <a:ext cx="431800" cy="411715"/>
          </a:xfrm>
          <a:prstGeom prst="rect">
            <a:avLst/>
          </a:prstGeom>
          <a:extLst/>
        </p:spPr>
      </p:pic>
      <p:pic>
        <p:nvPicPr>
          <p:cNvPr id="1026" name="Picture 2" descr="C:\Users\anawolf\Desktop\logo\muzej pozorisne umetnosti2.jpg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1676400" cy="685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7" name="Picture 3" descr="C:\Users\anawolf\Desktop\logo\rts.png"/>
          <p:cNvPicPr>
            <a:picLocks noChangeAspect="1" noChangeArrowheads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1447800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8" name="Picture 4" descr="C:\Users\anawolf\Desktop\logo\jk-gold.jpg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333500" cy="889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9" name="Picture 5" descr="C:\Users\anawolf\Desktop\logo\http___94.247.203.bmp"/>
          <p:cNvPicPr>
            <a:picLocks noChangeAspect="1" noChangeArrowheads="1"/>
          </p:cNvPicPr>
          <p:nvPr/>
        </p:nvPicPr>
        <p:blipFill>
          <a:blip r:embed="rId8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763713" cy="838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l"/>
            <a:r>
              <a:rPr lang="x-none" dirty="0" smtClean="0"/>
              <a:t>Project supported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x-none" dirty="0" smtClean="0"/>
              <a:t>Other institutions: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sr-Latn-CS" dirty="0"/>
              <a:t>Šaba</a:t>
            </a:r>
            <a:r>
              <a:rPr lang="en-US" dirty="0"/>
              <a:t>c</a:t>
            </a:r>
            <a:r>
              <a:rPr lang="sr-Latn-CS" dirty="0"/>
              <a:t> </a:t>
            </a:r>
            <a:r>
              <a:rPr lang="en-US" dirty="0"/>
              <a:t>Theater</a:t>
            </a:r>
            <a:r>
              <a:rPr lang="sr-Latn-CS" dirty="0"/>
              <a:t>, Šabac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 err="1"/>
              <a:t>Zvezdara</a:t>
            </a:r>
            <a:r>
              <a:rPr lang="sr-Latn-CS" dirty="0"/>
              <a:t> </a:t>
            </a:r>
            <a:r>
              <a:rPr lang="en-US" dirty="0" err="1"/>
              <a:t>Th</a:t>
            </a:r>
            <a:r>
              <a:rPr lang="sr-Latn-CS" dirty="0"/>
              <a:t>eatar, Be</a:t>
            </a:r>
            <a:r>
              <a:rPr lang="en-US" dirty="0"/>
              <a:t>l</a:t>
            </a:r>
            <a:r>
              <a:rPr lang="sr-Latn-CS" dirty="0"/>
              <a:t>grad</a:t>
            </a:r>
            <a:r>
              <a:rPr lang="en-US" dirty="0"/>
              <a:t>e</a:t>
            </a:r>
          </a:p>
          <a:p>
            <a:pPr lvl="1">
              <a:buFont typeface="Courier New" pitchFamily="49" charset="0"/>
              <a:buChar char="o"/>
            </a:pPr>
            <a:r>
              <a:rPr lang="sr-Latn-CS" dirty="0"/>
              <a:t>Steri</a:t>
            </a:r>
            <a:r>
              <a:rPr lang="en-US" dirty="0"/>
              <a:t>a’s</a:t>
            </a:r>
            <a:r>
              <a:rPr lang="sr-Latn-CS" dirty="0"/>
              <a:t> pozorje, Novi Sad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Yugoslavian Drama Theater</a:t>
            </a:r>
            <a:r>
              <a:rPr lang="sr-Latn-CS" dirty="0"/>
              <a:t>, Be</a:t>
            </a:r>
            <a:r>
              <a:rPr lang="en-US" dirty="0"/>
              <a:t>l</a:t>
            </a:r>
            <a:r>
              <a:rPr lang="sr-Latn-CS" dirty="0"/>
              <a:t>grad</a:t>
            </a:r>
            <a:r>
              <a:rPr lang="en-US" dirty="0"/>
              <a:t>e</a:t>
            </a:r>
          </a:p>
          <a:p>
            <a:pPr lvl="1">
              <a:buFont typeface="Courier New" pitchFamily="49" charset="0"/>
              <a:buChar char="o"/>
            </a:pPr>
            <a:r>
              <a:rPr lang="sr-Latn-CS" dirty="0"/>
              <a:t>Bitef </a:t>
            </a:r>
            <a:r>
              <a:rPr lang="en-US" dirty="0"/>
              <a:t>Theater</a:t>
            </a:r>
            <a:r>
              <a:rPr lang="sr-Latn-CS" dirty="0"/>
              <a:t>, Be</a:t>
            </a:r>
            <a:r>
              <a:rPr lang="en-US" dirty="0"/>
              <a:t>l</a:t>
            </a:r>
            <a:r>
              <a:rPr lang="sr-Latn-CS" dirty="0"/>
              <a:t>grad</a:t>
            </a:r>
            <a:r>
              <a:rPr lang="en-US" dirty="0"/>
              <a:t>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Radio Television of Serbia</a:t>
            </a:r>
            <a:r>
              <a:rPr lang="sr-Latn-CS" dirty="0" smtClean="0"/>
              <a:t>, </a:t>
            </a:r>
            <a:r>
              <a:rPr lang="en-US" dirty="0" smtClean="0"/>
              <a:t> </a:t>
            </a:r>
            <a:r>
              <a:rPr lang="en-US" dirty="0"/>
              <a:t>Belgrade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National Theater</a:t>
            </a:r>
            <a:r>
              <a:rPr lang="sr-Latn-CS" dirty="0"/>
              <a:t>, Be</a:t>
            </a:r>
            <a:r>
              <a:rPr lang="en-US" dirty="0"/>
              <a:t>l</a:t>
            </a:r>
            <a:r>
              <a:rPr lang="sr-Latn-CS" dirty="0"/>
              <a:t>grad</a:t>
            </a:r>
            <a:r>
              <a:rPr lang="en-US" dirty="0"/>
              <a:t>e</a:t>
            </a:r>
          </a:p>
          <a:p>
            <a:endParaRPr lang="x-none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7" name="Picture 2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867400" y="762001"/>
            <a:ext cx="609600" cy="581244"/>
          </a:xfrm>
          <a:prstGeom prst="rect">
            <a:avLst/>
          </a:prstGeom>
          <a:extLst/>
        </p:spPr>
      </p:pic>
      <p:pic>
        <p:nvPicPr>
          <p:cNvPr id="2050" name="Picture 2" descr="C:\Users\anawolf\Desktop\logo\150px-Grb-sabac.jpg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609600" cy="838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1" name="Picture 3" descr="C:\Users\anawolf\Desktop\logo\logo-new.gif"/>
          <p:cNvPicPr>
            <a:picLocks noChangeAspect="1" noChangeArrowheads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1847850" cy="685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2" name="Picture 4" descr="C:\Users\anawolf\Desktop\logo\memo.jpg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1714500" cy="708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3" name="Picture 5" descr="C:\Users\anawolf\Desktop\logo\baner_bitef_teatar.gif"/>
          <p:cNvPicPr>
            <a:picLocks noChangeAspect="1" noChangeArrowheads="1"/>
          </p:cNvPicPr>
          <p:nvPr/>
        </p:nvPicPr>
        <p:blipFill>
          <a:blip r:embed="rId8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4191000"/>
            <a:ext cx="1006475" cy="1193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4" name="Picture 6" descr="C:\Users\anawolf\Desktop\logo\RTS_logo-RESIZE-s925-s450-fi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066801" cy="8032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5" name="Picture 7" descr="C:\Users\anawolf\Desktop\logo\Narodno+pozoriste_logo.jpg"/>
          <p:cNvPicPr>
            <a:picLocks noChangeAspect="1" noChangeArrowheads="1"/>
          </p:cNvPicPr>
          <p:nvPr/>
        </p:nvPicPr>
        <p:blipFill>
          <a:blip r:embed="rId10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524000" cy="838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x-none" dirty="0" smtClean="0"/>
              <a:t>Project facts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15 Institutions involved in the project</a:t>
            </a:r>
          </a:p>
          <a:p>
            <a:r>
              <a:rPr lang="en-US" dirty="0" smtClean="0"/>
              <a:t>293 Pictures of: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Portraits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Theatre performances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Theatre bills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Other</a:t>
            </a:r>
          </a:p>
          <a:p>
            <a:r>
              <a:rPr lang="en-US" dirty="0" smtClean="0"/>
              <a:t>91 Articles from about 10 different newspapers: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Politika</a:t>
            </a:r>
            <a:r>
              <a:rPr lang="en-US" dirty="0" smtClean="0"/>
              <a:t>, Nin, </a:t>
            </a:r>
            <a:r>
              <a:rPr lang="en-US" dirty="0" err="1" smtClean="0"/>
              <a:t>Borba</a:t>
            </a:r>
            <a:r>
              <a:rPr lang="en-US" dirty="0" smtClean="0"/>
              <a:t>, </a:t>
            </a:r>
            <a:r>
              <a:rPr lang="en-US" dirty="0" err="1" smtClean="0"/>
              <a:t>Svet</a:t>
            </a:r>
            <a:r>
              <a:rPr lang="en-US" dirty="0" smtClean="0"/>
              <a:t>, 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6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8229600" y="2209800"/>
            <a:ext cx="685800" cy="660988"/>
          </a:xfrm>
          <a:prstGeom prst="rect">
            <a:avLst/>
          </a:prstGeom>
          <a:extLst/>
        </p:spPr>
      </p:pic>
      <p:pic>
        <p:nvPicPr>
          <p:cNvPr id="7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696200" y="3048000"/>
            <a:ext cx="790604" cy="76200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x-none" dirty="0" smtClean="0"/>
              <a:t>Project facts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130 minutes of audio recordings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Radio drama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Biography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Other</a:t>
            </a:r>
          </a:p>
          <a:p>
            <a:r>
              <a:rPr lang="en-US" dirty="0" smtClean="0"/>
              <a:t>8 hours of video recording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Excerpt from different plays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Interview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Other</a:t>
            </a:r>
          </a:p>
          <a:p>
            <a:r>
              <a:rPr lang="en-US" dirty="0" smtClean="0"/>
              <a:t>5Gb gigabytes of data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 </a:t>
            </a:r>
            <a:r>
              <a:rPr lang="en-US" dirty="0" smtClean="0"/>
              <a:t>in Multimedia database</a:t>
            </a:r>
            <a:endParaRPr lang="en-US" dirty="0" smtClean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6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229600" y="4953000"/>
            <a:ext cx="533400" cy="457200"/>
          </a:xfrm>
          <a:prstGeom prst="rect">
            <a:avLst/>
          </a:prstGeom>
          <a:extLst/>
        </p:spPr>
      </p:pic>
      <p:pic>
        <p:nvPicPr>
          <p:cNvPr id="7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229600" y="5486400"/>
            <a:ext cx="533400" cy="457200"/>
          </a:xfrm>
          <a:prstGeom prst="rect">
            <a:avLst/>
          </a:prstGeom>
          <a:extLst/>
        </p:spPr>
      </p:pic>
      <p:pic>
        <p:nvPicPr>
          <p:cNvPr id="8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229600" y="4419600"/>
            <a:ext cx="533400" cy="45720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x-none" dirty="0" smtClean="0"/>
              <a:t>Technologies used - SMIL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x-none" dirty="0" smtClean="0"/>
              <a:t>SMIL - Synchronized Multimedia Integration Language</a:t>
            </a:r>
            <a:endParaRPr lang="en-US" dirty="0" smtClean="0"/>
          </a:p>
          <a:p>
            <a:r>
              <a:rPr lang="en-US" dirty="0" smtClean="0"/>
              <a:t>W3C recommendation for making Multimedia Presentations</a:t>
            </a:r>
          </a:p>
          <a:p>
            <a:r>
              <a:rPr lang="en-US" dirty="0" smtClean="0"/>
              <a:t>Markup language</a:t>
            </a:r>
          </a:p>
          <a:p>
            <a:r>
              <a:rPr lang="en-US" dirty="0" smtClean="0"/>
              <a:t>Support for different media players (Adobe Media Player, Windows Media Player, etc.)</a:t>
            </a:r>
            <a:endParaRPr lang="sr-Latn-RS" dirty="0" smtClean="0"/>
          </a:p>
          <a:p>
            <a:r>
              <a:rPr lang="en-US" dirty="0"/>
              <a:t>Support for combining with XML and XML based standards (SVG animation, RSS, other…)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6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382000" y="4038600"/>
            <a:ext cx="457200" cy="457200"/>
          </a:xfrm>
          <a:prstGeom prst="rect">
            <a:avLst/>
          </a:prstGeom>
          <a:extLst/>
        </p:spPr>
      </p:pic>
      <p:pic>
        <p:nvPicPr>
          <p:cNvPr id="8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848600" y="4572000"/>
            <a:ext cx="685800" cy="685800"/>
          </a:xfrm>
          <a:prstGeom prst="rect">
            <a:avLst/>
          </a:prstGeom>
          <a:extLst/>
        </p:spPr>
      </p:pic>
      <p:pic>
        <p:nvPicPr>
          <p:cNvPr id="9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458200" y="5943600"/>
            <a:ext cx="381000" cy="38100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x-none" dirty="0" smtClean="0"/>
              <a:t>Technologies used - SMIL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Content parallelization</a:t>
            </a:r>
          </a:p>
          <a:p>
            <a:r>
              <a:rPr lang="en-US" dirty="0" smtClean="0"/>
              <a:t>Absolute automatic </a:t>
            </a:r>
            <a:r>
              <a:rPr lang="en-US" dirty="0"/>
              <a:t>c</a:t>
            </a:r>
            <a:r>
              <a:rPr lang="en-US" dirty="0" smtClean="0"/>
              <a:t>ontrol of the time manipulation over content representation</a:t>
            </a:r>
          </a:p>
          <a:p>
            <a:r>
              <a:rPr lang="en-US" dirty="0" smtClean="0"/>
              <a:t>SMIL file contains the following:</a:t>
            </a:r>
          </a:p>
          <a:p>
            <a:pPr marL="457200" lvl="1" indent="0">
              <a:buNone/>
            </a:pPr>
            <a:r>
              <a:rPr lang="en-US" dirty="0"/>
              <a:t>    * The layout of the presentation</a:t>
            </a:r>
            <a:br>
              <a:rPr lang="en-US" dirty="0"/>
            </a:br>
            <a:r>
              <a:rPr lang="en-US" dirty="0"/>
              <a:t>    * The timeline of the presentation</a:t>
            </a:r>
            <a:br>
              <a:rPr lang="en-US" dirty="0"/>
            </a:br>
            <a:r>
              <a:rPr lang="en-US" dirty="0"/>
              <a:t>    * The source of the multimedia elements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nawolf\Desktop\elementi\za slanje _ scena elemetni\Gornja zavesa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81000" y="-228600"/>
            <a:ext cx="9906000" cy="1447800"/>
          </a:xfrm>
          <a:prstGeom prst="rect">
            <a:avLst/>
          </a:prstGeom>
          <a:extLst/>
        </p:spPr>
      </p:pic>
      <p:pic>
        <p:nvPicPr>
          <p:cNvPr id="6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153400" y="914400"/>
            <a:ext cx="685800" cy="660988"/>
          </a:xfrm>
          <a:prstGeom prst="rect">
            <a:avLst/>
          </a:prstGeom>
          <a:extLst/>
        </p:spPr>
      </p:pic>
      <p:pic>
        <p:nvPicPr>
          <p:cNvPr id="7" name="Picture 3" descr="C:\Users\anawolf\Desktop\Untitled-5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04800" y="5867400"/>
            <a:ext cx="685800" cy="660988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2010-05-19T14:03:20Z</outs:dateTime>
      <outs:isPinned>true</outs:isPinned>
    </outs:relatedDate>
    <outs:relatedDate>
      <outs:type>2</outs:type>
      <outs:displayName>Created</outs:displayName>
      <outs:dateTime>2010-01-21T17:06:09Z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Milosh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anawolf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AE5A11B5-74ED-4D50-9ABB-2ABC8FF5ACAE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563</Words>
  <Application>Microsoft Office PowerPoint</Application>
  <PresentationFormat>On-screen Show (4:3)</PresentationFormat>
  <Paragraphs>116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Multimedia project Aleksandar Aca Popovic</vt:lpstr>
      <vt:lpstr>Project motivation</vt:lpstr>
      <vt:lpstr>Project involvement</vt:lpstr>
      <vt:lpstr>Project supported by</vt:lpstr>
      <vt:lpstr>Project supported by</vt:lpstr>
      <vt:lpstr>Project facts I</vt:lpstr>
      <vt:lpstr>Project facts II</vt:lpstr>
      <vt:lpstr>Technologies used - SMIL</vt:lpstr>
      <vt:lpstr>Technologies used - SMIL</vt:lpstr>
      <vt:lpstr>Technologies used - XML</vt:lpstr>
      <vt:lpstr>Multimedia project “Aleksandar Aca Popović”</vt:lpstr>
      <vt:lpstr>Challenges and difficulties</vt:lpstr>
      <vt:lpstr>Future development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project Aleksandar Aca Popovic</dc:title>
  <dc:creator>Milosh</dc:creator>
  <cp:lastModifiedBy>anawolf</cp:lastModifiedBy>
  <cp:revision>79</cp:revision>
  <dcterms:created xsi:type="dcterms:W3CDTF">2010-01-21T17:06:09Z</dcterms:created>
  <dcterms:modified xsi:type="dcterms:W3CDTF">2010-05-19T15:57:33Z</dcterms:modified>
</cp:coreProperties>
</file>