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24"/>
  </p:notesMasterIdLst>
  <p:handoutMasterIdLst>
    <p:handoutMasterId r:id="rId25"/>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1" r:id="rId18"/>
    <p:sldId id="272" r:id="rId19"/>
    <p:sldId id="274" r:id="rId20"/>
    <p:sldId id="275" r:id="rId21"/>
    <p:sldId id="276" r:id="rId22"/>
    <p:sldId id="273" r:id="rId2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94656" autoAdjust="0"/>
  </p:normalViewPr>
  <p:slideViewPr>
    <p:cSldViewPr>
      <p:cViewPr>
        <p:scale>
          <a:sx n="88" d="100"/>
          <a:sy n="88" d="100"/>
        </p:scale>
        <p:origin x="-106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EE127B-E71F-44A9-A67A-F912FC08C559}" type="datetimeFigureOut">
              <a:rPr lang="bg-BG" smtClean="0"/>
              <a:pPr/>
              <a:t>19.5.2010 г.</a:t>
            </a:fld>
            <a:endParaRPr lang="bg-B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73F191-D88C-4842-919B-CFBBB0176E81}" type="slidenum">
              <a:rPr lang="bg-BG" smtClean="0"/>
              <a:pPr/>
              <a:t>‹#›</a:t>
            </a:fld>
            <a:endParaRPr 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37258-C42E-4DF7-B7AC-4217BFAD99F4}" type="datetimeFigureOut">
              <a:rPr lang="bg-BG" smtClean="0"/>
              <a:pPr/>
              <a:t>19.5.2010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B1DB1-81A6-414C-B5E8-698F8D851959}"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a:p>
        </p:txBody>
      </p:sp>
      <p:sp>
        <p:nvSpPr>
          <p:cNvPr id="4" name="Slide Number Placeholder 3"/>
          <p:cNvSpPr>
            <a:spLocks noGrp="1"/>
          </p:cNvSpPr>
          <p:nvPr>
            <p:ph type="sldNum" sz="quarter" idx="10"/>
          </p:nvPr>
        </p:nvSpPr>
        <p:spPr/>
        <p:txBody>
          <a:bodyPr/>
          <a:lstStyle/>
          <a:p>
            <a:fld id="{6F3B1DB1-81A6-414C-B5E8-698F8D851959}" type="slidenum">
              <a:rPr lang="bg-BG" smtClean="0"/>
              <a:pPr/>
              <a:t>1</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17" name="Footer Placeholder 16"/>
          <p:cNvSpPr>
            <a:spLocks noGrp="1"/>
          </p:cNvSpPr>
          <p:nvPr>
            <p:ph type="ftr" sz="quarter" idx="11"/>
          </p:nvPr>
        </p:nvSpPr>
        <p:spPr/>
        <p:txBody>
          <a:bodyPr/>
          <a:lstStyle/>
          <a:p>
            <a:endParaRPr lang="bg-B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01215D0-687B-40DD-B730-780700E1D609}" type="slidenum">
              <a:rPr lang="bg-BG" smtClean="0"/>
              <a:pPr/>
              <a:t>‹#›</a:t>
            </a:fld>
            <a:endParaRPr lang="bg-B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01215D0-687B-40DD-B730-780700E1D609}"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01215D0-687B-40DD-B730-780700E1D609}"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01215D0-687B-40DD-B730-780700E1D609}" type="slidenum">
              <a:rPr lang="bg-BG" smtClean="0"/>
              <a:pPr/>
              <a:t>‹#›</a:t>
            </a:fld>
            <a:endParaRPr lang="bg-B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5" name="Footer Placeholder 4"/>
          <p:cNvSpPr>
            <a:spLocks noGrp="1"/>
          </p:cNvSpPr>
          <p:nvPr>
            <p:ph type="ftr" sz="quarter" idx="11"/>
          </p:nvPr>
        </p:nvSpPr>
        <p:spPr>
          <a:xfrm>
            <a:off x="800100" y="6172200"/>
            <a:ext cx="4000500" cy="457200"/>
          </a:xfrm>
        </p:spPr>
        <p:txBody>
          <a:bodyPr/>
          <a:lstStyle/>
          <a:p>
            <a:endParaRPr lang="bg-B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01215D0-687B-40DD-B730-780700E1D609}"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C01215D0-687B-40DD-B730-780700E1D609}" type="slidenum">
              <a:rPr lang="bg-BG" smtClean="0"/>
              <a:pPr/>
              <a:t>‹#›</a:t>
            </a:fld>
            <a:endParaRPr lang="bg-B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C01215D0-687B-40DD-B730-780700E1D609}" type="slidenum">
              <a:rPr lang="bg-BG" smtClean="0"/>
              <a:pPr/>
              <a:t>‹#›</a:t>
            </a:fld>
            <a:endParaRPr lang="bg-B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C01215D0-687B-40DD-B730-780700E1D609}"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C01215D0-687B-40DD-B730-780700E1D609}"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C01215D0-687B-40DD-B730-780700E1D609}" type="slidenum">
              <a:rPr lang="bg-BG" smtClean="0"/>
              <a:pPr/>
              <a:t>‹#›</a:t>
            </a:fld>
            <a:endParaRPr lang="bg-B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D9FCEB-F792-4037-80E7-46F8757409A9}" type="datetimeFigureOut">
              <a:rPr lang="bg-BG" smtClean="0"/>
              <a:pPr/>
              <a:t>19.5.2010 г.</a:t>
            </a:fld>
            <a:endParaRPr lang="bg-BG"/>
          </a:p>
        </p:txBody>
      </p:sp>
      <p:sp>
        <p:nvSpPr>
          <p:cNvPr id="6" name="Footer Placeholder 5"/>
          <p:cNvSpPr>
            <a:spLocks noGrp="1"/>
          </p:cNvSpPr>
          <p:nvPr>
            <p:ph type="ftr" sz="quarter" idx="11"/>
          </p:nvPr>
        </p:nvSpPr>
        <p:spPr>
          <a:xfrm>
            <a:off x="914400" y="6172200"/>
            <a:ext cx="3886200" cy="457200"/>
          </a:xfrm>
        </p:spPr>
        <p:txBody>
          <a:bodyPr/>
          <a:lstStyle/>
          <a:p>
            <a:endParaRPr lang="bg-BG"/>
          </a:p>
        </p:txBody>
      </p:sp>
      <p:sp>
        <p:nvSpPr>
          <p:cNvPr id="7" name="Slide Number Placeholder 6"/>
          <p:cNvSpPr>
            <a:spLocks noGrp="1"/>
          </p:cNvSpPr>
          <p:nvPr>
            <p:ph type="sldNum" sz="quarter" idx="12"/>
          </p:nvPr>
        </p:nvSpPr>
        <p:spPr>
          <a:xfrm>
            <a:off x="146304" y="6208776"/>
            <a:ext cx="457200" cy="457200"/>
          </a:xfrm>
        </p:spPr>
        <p:txBody>
          <a:bodyPr/>
          <a:lstStyle/>
          <a:p>
            <a:fld id="{C01215D0-687B-40DD-B730-780700E1D609}" type="slidenum">
              <a:rPr lang="bg-BG" smtClean="0"/>
              <a:pPr/>
              <a:t>‹#›</a:t>
            </a:fld>
            <a:endParaRPr lang="bg-B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DD9FCEB-F792-4037-80E7-46F8757409A9}" type="datetimeFigureOut">
              <a:rPr lang="bg-BG" smtClean="0"/>
              <a:pPr/>
              <a:t>19.5.2010 г.</a:t>
            </a:fld>
            <a:endParaRPr lang="bg-B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bg-B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01215D0-687B-40DD-B730-780700E1D609}"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studies.b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leksnushev.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http://www.elpj.com/images/arrow.gif" TargetMode="Externa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computermusic@abv.b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endParaRPr lang="en-US" dirty="0" smtClean="0">
              <a:hlinkClick r:id="rId3"/>
            </a:endParaRPr>
          </a:p>
          <a:p>
            <a:endParaRPr lang="en-US" dirty="0" smtClean="0">
              <a:hlinkClick r:id="rId3"/>
            </a:endParaRPr>
          </a:p>
          <a:p>
            <a:r>
              <a:rPr lang="en-US" dirty="0" smtClean="0">
                <a:hlinkClick r:id="rId3"/>
              </a:rPr>
              <a:t>www.artstudies.bg</a:t>
            </a:r>
            <a:endParaRPr lang="en-US" dirty="0" smtClean="0"/>
          </a:p>
          <a:p>
            <a:r>
              <a:rPr lang="en-US" dirty="0" smtClean="0">
                <a:hlinkClick r:id="rId4"/>
              </a:rPr>
              <a:t>www.aleksnushev.com</a:t>
            </a:r>
            <a:endParaRPr lang="en-US" dirty="0" smtClean="0"/>
          </a:p>
          <a:p>
            <a:endParaRPr lang="bg-BG" dirty="0"/>
          </a:p>
        </p:txBody>
      </p:sp>
      <p:sp>
        <p:nvSpPr>
          <p:cNvPr id="2" name="Title 1"/>
          <p:cNvSpPr>
            <a:spLocks noGrp="1"/>
          </p:cNvSpPr>
          <p:nvPr>
            <p:ph type="ctrTitle"/>
          </p:nvPr>
        </p:nvSpPr>
        <p:spPr/>
        <p:txBody>
          <a:bodyPr>
            <a:normAutofit fontScale="90000"/>
          </a:bodyPr>
          <a:lstStyle/>
          <a:p>
            <a:r>
              <a:rPr lang="en-US" dirty="0" smtClean="0"/>
              <a:t>Digitalization and Audio Mastering (restoration) in Institute of </a:t>
            </a:r>
            <a:r>
              <a:rPr lang="en-US" dirty="0" err="1" smtClean="0"/>
              <a:t>Artstudies</a:t>
            </a:r>
            <a:r>
              <a:rPr lang="en-US" dirty="0" smtClean="0"/>
              <a:t> - Sofia</a:t>
            </a:r>
            <a:endParaRPr lang="bg-B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66255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GB" sz="1400" b="0" i="0" u="none" strike="noStrike" cap="none" normalizeH="0" baseline="0" dirty="0" smtClean="0">
                <a:ln>
                  <a:noFill/>
                </a:ln>
                <a:solidFill>
                  <a:schemeClr val="tx1"/>
                </a:solidFill>
                <a:effectLst/>
                <a:latin typeface="Arial" pitchFamily="34" charset="0"/>
                <a:ea typeface="Times New Roman" pitchFamily="18" charset="0"/>
              </a:rPr>
              <a:t>Acquired equipment and performed activities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Laser Turntable </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ELP Laser Turntаble LT-2XRC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and accessories </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Large format scanner - </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Kodak Filemaster+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2 </a:t>
            </a:r>
            <a:r>
              <a:rPr kumimoji="0" lang="en-GB" sz="1400" b="0" i="0" u="none" strike="noStrike" cap="none" normalizeH="0" baseline="0" dirty="0" smtClean="0">
                <a:ln>
                  <a:noFill/>
                </a:ln>
                <a:solidFill>
                  <a:schemeClr val="tx1"/>
                </a:solidFill>
                <a:effectLst/>
                <a:latin typeface="Arial" pitchFamily="34" charset="0"/>
                <a:ea typeface="Times New Roman" pitchFamily="18" charset="0"/>
              </a:rPr>
              <a:t>book scanner</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Work stations</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Hobit –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the working and visitors places are equipped with these tools  </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VPN network created</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Special software was made for the creation of the integrated data base </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1500 records from the archive of the Institute of Art Studies were digitalized</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bg-BG" sz="1400" b="0" i="0" u="none" strike="noStrike" cap="none" normalizeH="0" baseline="0" dirty="0" smtClean="0">
                <a:ln>
                  <a:noFill/>
                </a:ln>
                <a:solidFill>
                  <a:schemeClr val="tx1"/>
                </a:solidFill>
                <a:effectLst/>
                <a:latin typeface="Arial" pitchFamily="34" charset="0"/>
                <a:ea typeface="Times New Roman" pitchFamily="18" charset="0"/>
              </a:rPr>
              <a:t>55 000</a:t>
            </a:r>
            <a:r>
              <a:rPr kumimoji="0" lang="en-GB"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pages of old</a:t>
            </a:r>
            <a:r>
              <a:rPr kumimoji="0" lang="en-GB"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valuable and endangered publications were scanned </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Digitalized with the help of a photo-camera were 10 000 materials concerning different arts from newspapers and magazines </a:t>
            </a:r>
            <a:endParaRPr kumimoji="0" lang="en-US" sz="1800" b="0" i="0" u="none" strike="noStrike" cap="none" normalizeH="0" baseline="0" dirty="0" smtClean="0">
              <a:ln>
                <a:noFill/>
              </a:ln>
              <a:solidFill>
                <a:schemeClr val="tx1"/>
              </a:solidFill>
              <a:effectLst/>
              <a:latin typeface="Arial" pitchFamily="34" charset="0"/>
            </a:endParaRPr>
          </a:p>
        </p:txBody>
      </p:sp>
      <p:sp>
        <p:nvSpPr>
          <p:cNvPr id="25602" name="Rectangle 2"/>
          <p:cNvSpPr>
            <a:spLocks noChangeArrowheads="1"/>
          </p:cNvSpPr>
          <p:nvPr/>
        </p:nvSpPr>
        <p:spPr bwMode="auto">
          <a:xfrm>
            <a:off x="0" y="349179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Planned budget subsidy at time of application – 357 500 BGN, out of the total budget the Ministry of Education and Science is to provide 337 675 BGN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Granted subsidy by the Ministry of Education and Science </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GB" sz="1400" b="0" i="0" u="none" strike="noStrike" cap="none" normalizeH="0" baseline="0" dirty="0" smtClean="0">
                <a:ln>
                  <a:noFill/>
                </a:ln>
                <a:solidFill>
                  <a:schemeClr val="tx1"/>
                </a:solidFill>
                <a:effectLst/>
                <a:latin typeface="Arial" pitchFamily="34" charset="0"/>
                <a:ea typeface="Times New Roman" pitchFamily="18" charset="0"/>
              </a:rPr>
              <a:t>145</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GB" sz="1400" b="0" i="0" u="none" strike="noStrike" cap="none" normalizeH="0" baseline="0" dirty="0" smtClean="0">
                <a:ln>
                  <a:noFill/>
                </a:ln>
                <a:solidFill>
                  <a:schemeClr val="tx1"/>
                </a:solidFill>
                <a:effectLst/>
                <a:latin typeface="Arial" pitchFamily="34" charset="0"/>
                <a:ea typeface="Times New Roman" pitchFamily="18" charset="0"/>
              </a:rPr>
              <a:t>000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BGN</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Final budget</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 155 000 BGN</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Project Duration</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December</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2006 –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November</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2008 </a:t>
            </a:r>
            <a:endParaRPr kumimoji="0" lang="bg-BG" sz="14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142976" y="2928934"/>
            <a:ext cx="24288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BAAART </a:t>
            </a:r>
            <a:r>
              <a:rPr lang="en-US" dirty="0" smtClean="0"/>
              <a:t>1</a:t>
            </a:r>
            <a:endParaRPr lang="bg-B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390397"/>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Bulgarian Art Archives and Advanced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Research Technologies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Part 2</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(Modernization and Expansion)</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(BAAART-2)</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Planned budget subsidy at time of application – 60 000 BGN, out of the total budget the National Science Fund of the Ministry of Education and Science is to provide 48 800 BGN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Granted subsidy by the National Science Fund 48 000 BGN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Final Budget – 59 000 BGN</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Project Duration– November 2007 – April 2009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Participants – 16 people. Including 8 scholars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Project Leader – Prof. D.Sc. Clair Levy </a:t>
            </a:r>
            <a:endParaRPr kumimoji="0" lang="en-US" sz="1400" b="0" i="0" u="none" strike="noStrike" cap="none" normalizeH="0" baseline="0" dirty="0" smtClean="0">
              <a:ln>
                <a:noFill/>
              </a:ln>
              <a:solidFill>
                <a:schemeClr val="tx1"/>
              </a:solidFill>
              <a:effectLst/>
              <a:latin typeface="Arial" pitchFamily="34" charset="0"/>
            </a:endParaRPr>
          </a:p>
        </p:txBody>
      </p:sp>
      <p:sp>
        <p:nvSpPr>
          <p:cNvPr id="26626" name="Rectangle 2"/>
          <p:cNvSpPr>
            <a:spLocks noChangeArrowheads="1"/>
          </p:cNvSpPr>
          <p:nvPr/>
        </p:nvSpPr>
        <p:spPr bwMode="auto">
          <a:xfrm>
            <a:off x="0" y="3441423"/>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rPr>
              <a:t>BAAART-2 – new and expanded possibilities</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Creation of a virtual private network (VPN);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Increase in the number of user stations with access to digital resources via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Hobit</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modules;</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Subscriptions to international databases;</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Creation of new databases;</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Expansion of possibilities for digitalization of archive materials and library collections;</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Expansion of the server capacity for data;</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Improvement of services for users of the archives;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Possibilities for the presentation of academic accomplishments and archives.</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5500971" cy="369332"/>
          </a:xfrm>
          <a:prstGeom prst="rect">
            <a:avLst/>
          </a:prstGeom>
        </p:spPr>
        <p:txBody>
          <a:bodyPr wrap="square">
            <a:spAutoFit/>
          </a:bodyPr>
          <a:lstStyle/>
          <a:p>
            <a:r>
              <a:rPr lang="en-US" dirty="0" smtClean="0"/>
              <a:t>Our audio hardware </a:t>
            </a:r>
            <a:endParaRPr lang="bg-BG" dirty="0"/>
          </a:p>
        </p:txBody>
      </p:sp>
      <p:sp>
        <p:nvSpPr>
          <p:cNvPr id="10" name="Rectangle 9"/>
          <p:cNvSpPr/>
          <p:nvPr/>
        </p:nvSpPr>
        <p:spPr>
          <a:xfrm>
            <a:off x="2286000" y="751344"/>
            <a:ext cx="4572000" cy="5355312"/>
          </a:xfrm>
          <a:prstGeom prst="rect">
            <a:avLst/>
          </a:prstGeom>
        </p:spPr>
        <p:txBody>
          <a:bodyPr>
            <a:spAutoFit/>
          </a:bodyPr>
          <a:lstStyle/>
          <a:p>
            <a:r>
              <a:rPr lang="bg-BG" dirty="0" smtClean="0"/>
              <a:t>The performance of the Laser Turntable means "No Needle, No Wear ™." The LT features an absolutely contact-free optical pickup system. Play a record thousands of times with no damage to the record. Get the same sparkling sound on the thousandth play as on the first play. </a:t>
            </a:r>
          </a:p>
          <a:p>
            <a:r>
              <a:rPr lang="bg-BG" i="1" dirty="0" smtClean="0"/>
              <a:t>The Laser Turntable allows you to...</a:t>
            </a:r>
            <a:endParaRPr lang="bg-BG" dirty="0" smtClean="0"/>
          </a:p>
          <a:p>
            <a:r>
              <a:rPr lang="en-US" dirty="0" smtClean="0"/>
              <a:t>·  Play your Vinyl Records without damaging them. </a:t>
            </a:r>
            <a:endParaRPr lang="bg-BG" dirty="0" smtClean="0"/>
          </a:p>
          <a:p>
            <a:r>
              <a:rPr lang="en-US" dirty="0" smtClean="0"/>
              <a:t>·  Discover great new analog sound in your Vinyl Records. </a:t>
            </a:r>
            <a:endParaRPr lang="bg-BG" dirty="0" smtClean="0"/>
          </a:p>
          <a:p>
            <a:r>
              <a:rPr lang="en-US" dirty="0" smtClean="0"/>
              <a:t>·  Play damaged Records with better results than a needle. </a:t>
            </a:r>
            <a:endParaRPr lang="bg-BG" dirty="0" smtClean="0"/>
          </a:p>
          <a:p>
            <a:r>
              <a:rPr lang="en-US" dirty="0" smtClean="0"/>
              <a:t>·  Have the convenience, control, and safety of playing Vinyl Records just like a modern CD player (the record is contained inside the machine, and with a remote control you can click to play any track while the LT tells you the elapsed &amp; remaining times). </a:t>
            </a:r>
            <a:endParaRPr lang="bg-B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elpj.com/images/arrow.gif"/>
          <p:cNvPicPr>
            <a:picLocks noChangeAspect="1" noChangeArrowheads="1"/>
          </p:cNvPicPr>
          <p:nvPr/>
        </p:nvPicPr>
        <p:blipFill>
          <a:blip r:embed="rId2" r:link="rId3" cstate="print"/>
          <a:srcRect/>
          <a:stretch>
            <a:fillRect/>
          </a:stretch>
        </p:blipFill>
        <p:spPr bwMode="auto">
          <a:xfrm>
            <a:off x="0" y="457200"/>
            <a:ext cx="95250" cy="95250"/>
          </a:xfrm>
          <a:prstGeom prst="rect">
            <a:avLst/>
          </a:prstGeom>
          <a:noFill/>
        </p:spPr>
      </p:pic>
      <p:pic>
        <p:nvPicPr>
          <p:cNvPr id="28673" name="Picture 1" descr="http://www.elpj.com/images/arrow.gif"/>
          <p:cNvPicPr>
            <a:picLocks noChangeAspect="1" noChangeArrowheads="1"/>
          </p:cNvPicPr>
          <p:nvPr/>
        </p:nvPicPr>
        <p:blipFill>
          <a:blip r:embed="rId2" r:link="rId3" cstate="print"/>
          <a:srcRect/>
          <a:stretch>
            <a:fillRect/>
          </a:stretch>
        </p:blipFill>
        <p:spPr bwMode="auto">
          <a:xfrm>
            <a:off x="0" y="552450"/>
            <a:ext cx="95250" cy="95250"/>
          </a:xfrm>
          <a:prstGeom prst="rect">
            <a:avLst/>
          </a:prstGeom>
          <a:noFill/>
        </p:spPr>
      </p:pic>
      <p:sp>
        <p:nvSpPr>
          <p:cNvPr id="28675" name="Rectangle 3"/>
          <p:cNvSpPr>
            <a:spLocks noChangeArrowheads="1"/>
          </p:cNvSpPr>
          <p:nvPr/>
        </p:nvSpPr>
        <p:spPr bwMode="auto">
          <a:xfrm>
            <a:off x="285720" y="432986"/>
            <a:ext cx="88582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Arial" pitchFamily="34" charset="0"/>
                <a:ea typeface="Times New Roman" pitchFamily="18" charset="0"/>
              </a:rPr>
              <a:t>The Laser Turntable System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sz="1800" b="0" i="0" u="none" strike="noStrike" cap="none" normalizeH="0" baseline="0" dirty="0" smtClean="0">
              <a:ln>
                <a:noFill/>
              </a:ln>
              <a:solidFill>
                <a:schemeClr val="tx1"/>
              </a:solidFill>
              <a:effectLst/>
              <a:latin typeface="Arial" pitchFamily="34" charset="0"/>
            </a:endParaRPr>
          </a:p>
        </p:txBody>
      </p:sp>
      <p:sp>
        <p:nvSpPr>
          <p:cNvPr id="28676" name="Rectangle 4"/>
          <p:cNvSpPr>
            <a:spLocks noChangeArrowheads="1"/>
          </p:cNvSpPr>
          <p:nvPr/>
        </p:nvSpPr>
        <p:spPr bwMode="auto">
          <a:xfrm>
            <a:off x="0" y="234266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bg-BG" sz="1200" b="1" i="0" u="none" strike="noStrike" cap="none" normalizeH="0" baseline="0" dirty="0" smtClean="0">
                <a:ln>
                  <a:noFill/>
                </a:ln>
                <a:solidFill>
                  <a:schemeClr val="tx1"/>
                </a:solidFill>
                <a:effectLst/>
                <a:latin typeface="Arial" pitchFamily="34" charset="0"/>
                <a:ea typeface="Times New Roman" pitchFamily="18" charset="0"/>
              </a:rPr>
              <a:t>Laser Turntable has Five Laser Beams</a:t>
            </a:r>
            <a:r>
              <a:rPr kumimoji="0" lang="bg-BG" sz="12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ea typeface="Times New Roman" pitchFamily="18"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The first two beams aim at the left and right shoulders of the groove for tracking. </a:t>
            </a:r>
            <a:endParaRPr kumimoji="0" lang="bg-BG"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ea typeface="Times New Roman" pitchFamily="18"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The next two read the stereo sound at 10 microns below the shoulder (the standard position). </a:t>
            </a:r>
            <a:endParaRPr kumimoji="0" lang="bg-BG"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ea typeface="Times New Roman" pitchFamily="18"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The final beam maintains the height between the laser head and the surface of record, to manage thicker or warped records. </a:t>
            </a:r>
            <a:endParaRPr kumimoji="0" lang="bg-BG"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sz="1800" b="0" i="0" u="none" strike="noStrike" cap="none" normalizeH="0" baseline="0" dirty="0" smtClean="0">
              <a:ln>
                <a:noFill/>
              </a:ln>
              <a:solidFill>
                <a:schemeClr val="tx1"/>
              </a:solidFill>
              <a:effectLst/>
              <a:latin typeface="Arial" pitchFamily="34" charset="0"/>
            </a:endParaRPr>
          </a:p>
        </p:txBody>
      </p:sp>
      <p:sp>
        <p:nvSpPr>
          <p:cNvPr id="28677" name="Rectangle 5"/>
          <p:cNvSpPr>
            <a:spLocks noChangeArrowheads="1"/>
          </p:cNvSpPr>
          <p:nvPr/>
        </p:nvSpPr>
        <p:spPr bwMode="auto">
          <a:xfrm>
            <a:off x="0" y="1235311"/>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bg-BG" sz="1200" b="1" i="0" u="none" strike="noStrike" cap="none" normalizeH="0" baseline="0" dirty="0" smtClean="0">
                <a:ln>
                  <a:noFill/>
                </a:ln>
                <a:solidFill>
                  <a:schemeClr val="tx1"/>
                </a:solidFill>
                <a:effectLst/>
                <a:latin typeface="Arial" pitchFamily="34" charset="0"/>
                <a:ea typeface="Times New Roman" pitchFamily="18" charset="0"/>
              </a:rPr>
              <a:t>Laser Reads New Audio Information</a:t>
            </a:r>
            <a:r>
              <a:rPr kumimoji="0" lang="bg-BG" sz="1200" b="0" i="0" u="none" strike="noStrike" cap="none" normalizeH="0" baseline="0" dirty="0" smtClean="0">
                <a:ln>
                  <a:noFill/>
                </a:ln>
                <a:solidFill>
                  <a:schemeClr val="tx1"/>
                </a:solidFill>
                <a:effectLst/>
                <a:latin typeface="Arial" pitchFamily="34" charset="0"/>
                <a:ea typeface="Times New Roman" pitchFamily="18" charset="0"/>
              </a:rPr>
              <a:t> </a:t>
            </a:r>
            <a:br>
              <a:rPr kumimoji="0" lang="bg-BG" sz="1200" b="0" i="0" u="none" strike="noStrike" cap="none" normalizeH="0" baseline="0" dirty="0" smtClean="0">
                <a:ln>
                  <a:noFill/>
                </a:ln>
                <a:solidFill>
                  <a:schemeClr val="tx1"/>
                </a:solidFill>
                <a:effectLst/>
                <a:latin typeface="Arial" pitchFamily="34" charset="0"/>
                <a:ea typeface="Times New Roman" pitchFamily="18" charset="0"/>
              </a:rPr>
            </a:br>
            <a:r>
              <a:rPr kumimoji="0" lang="bg-BG" sz="1200" b="0" i="0" u="none" strike="noStrike" cap="none" normalizeH="0" baseline="0" dirty="0" smtClean="0">
                <a:ln>
                  <a:noFill/>
                </a:ln>
                <a:solidFill>
                  <a:schemeClr val="tx1"/>
                </a:solidFill>
                <a:effectLst/>
                <a:latin typeface="Arial" pitchFamily="34" charset="0"/>
                <a:ea typeface="Times New Roman" pitchFamily="18" charset="0"/>
              </a:rPr>
              <a:t>The same audio information is engraved from the shoulder to the bottom of a record groove. Audio information read by the laser is 10 microns below the shoulder (see below). Therefore, the laser is picking up audio information which never been touched/damaged by a needle. It plays the virgin audio information on the groove </a:t>
            </a:r>
            <a:r>
              <a:rPr kumimoji="0" lang="bg-BG" sz="1200" b="0" i="1" u="none" strike="noStrike" cap="none" normalizeH="0" baseline="0" dirty="0" smtClean="0">
                <a:ln>
                  <a:noFill/>
                </a:ln>
                <a:solidFill>
                  <a:schemeClr val="tx1"/>
                </a:solidFill>
                <a:effectLst/>
                <a:latin typeface="Arial" pitchFamily="34" charset="0"/>
                <a:ea typeface="Times New Roman" pitchFamily="18" charset="0"/>
              </a:rPr>
              <a:t>without an digitization</a:t>
            </a:r>
            <a:r>
              <a:rPr kumimoji="0" lang="bg-BG"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bg-BG" sz="1800" b="0" i="0" u="none" strike="noStrike" cap="none" normalizeH="0" baseline="0" dirty="0" smtClean="0">
              <a:ln>
                <a:noFill/>
              </a:ln>
              <a:solidFill>
                <a:schemeClr val="tx1"/>
              </a:solidFill>
              <a:effectLst/>
              <a:latin typeface="Arial" pitchFamily="34" charset="0"/>
            </a:endParaRPr>
          </a:p>
        </p:txBody>
      </p:sp>
      <p:pic>
        <p:nvPicPr>
          <p:cNvPr id="28678" name="Picture 6" descr="The additional audio information that a Laser Turntable can pick up makes a difference"/>
          <p:cNvPicPr>
            <a:picLocks noChangeAspect="1" noChangeArrowheads="1"/>
          </p:cNvPicPr>
          <p:nvPr/>
        </p:nvPicPr>
        <p:blipFill>
          <a:blip r:embed="rId4" cstate="print"/>
          <a:srcRect/>
          <a:stretch>
            <a:fillRect/>
          </a:stretch>
        </p:blipFill>
        <p:spPr bwMode="auto">
          <a:xfrm>
            <a:off x="1714480" y="3486150"/>
            <a:ext cx="4762500" cy="301468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nventional needles cannot read all of the information in the groove"/>
          <p:cNvPicPr>
            <a:picLocks noChangeAspect="1" noChangeArrowheads="1"/>
          </p:cNvPicPr>
          <p:nvPr/>
        </p:nvPicPr>
        <p:blipFill>
          <a:blip r:embed="rId2" cstate="print"/>
          <a:srcRect/>
          <a:stretch>
            <a:fillRect/>
          </a:stretch>
        </p:blipFill>
        <p:spPr bwMode="auto">
          <a:xfrm>
            <a:off x="1000100" y="785794"/>
            <a:ext cx="7099847" cy="50006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LP declicker"/>
          <p:cNvPicPr>
            <a:picLocks noChangeAspect="1" noChangeArrowheads="1"/>
          </p:cNvPicPr>
          <p:nvPr/>
        </p:nvPicPr>
        <p:blipFill>
          <a:blip r:embed="rId2" cstate="print"/>
          <a:srcRect/>
          <a:stretch>
            <a:fillRect/>
          </a:stretch>
        </p:blipFill>
        <p:spPr bwMode="auto">
          <a:xfrm>
            <a:off x="214282" y="214290"/>
            <a:ext cx="5238750" cy="1817688"/>
          </a:xfrm>
          <a:prstGeom prst="rect">
            <a:avLst/>
          </a:prstGeom>
          <a:noFill/>
          <a:ln w="9525">
            <a:noFill/>
            <a:miter lim="800000"/>
            <a:headEnd/>
            <a:tailEnd/>
          </a:ln>
        </p:spPr>
      </p:pic>
      <p:sp>
        <p:nvSpPr>
          <p:cNvPr id="3" name="Rectangle 2"/>
          <p:cNvSpPr/>
          <p:nvPr/>
        </p:nvSpPr>
        <p:spPr>
          <a:xfrm>
            <a:off x="214282" y="2214554"/>
            <a:ext cx="8358246" cy="3139321"/>
          </a:xfrm>
          <a:prstGeom prst="rect">
            <a:avLst/>
          </a:prstGeom>
        </p:spPr>
        <p:txBody>
          <a:bodyPr wrap="square">
            <a:spAutoFit/>
          </a:bodyPr>
          <a:lstStyle/>
          <a:p>
            <a:r>
              <a:rPr lang="bg-BG" b="1" dirty="0" smtClean="0"/>
              <a:t>The ELP declicker is compatible with both the ELP Laser Turntable and conventional turntables.</a:t>
            </a:r>
            <a:r>
              <a:rPr lang="bg-BG" dirty="0" smtClean="0"/>
              <a:t> We've listed some of the other great features of this new product below. </a:t>
            </a:r>
          </a:p>
          <a:p>
            <a:r>
              <a:rPr lang="en-US" dirty="0" smtClean="0"/>
              <a:t>·  Real-time noise reduction of clicks and crackle (impulse noise), but not hiss (broadband noise). </a:t>
            </a:r>
            <a:endParaRPr lang="bg-BG" dirty="0" smtClean="0"/>
          </a:p>
          <a:p>
            <a:r>
              <a:rPr lang="en-US" dirty="0" smtClean="0"/>
              <a:t>·  No other hardware is required. Not even a computer. </a:t>
            </a:r>
            <a:endParaRPr lang="bg-BG" dirty="0" smtClean="0"/>
          </a:p>
          <a:p>
            <a:r>
              <a:rPr lang="en-US" dirty="0" smtClean="0"/>
              <a:t>·  Click/crackle sensitivity is continuously variable using a single rotary control. When the sensitivity is set to "minimum" there will be minimum noise reduction and negligible effect on the signal. </a:t>
            </a:r>
            <a:endParaRPr lang="bg-BG" dirty="0" smtClean="0"/>
          </a:p>
          <a:p>
            <a:r>
              <a:rPr lang="en-US" dirty="0" smtClean="0"/>
              <a:t>·  Bypass allows the user to leave the ELP </a:t>
            </a:r>
            <a:r>
              <a:rPr lang="en-US" dirty="0" err="1" smtClean="0"/>
              <a:t>declicker</a:t>
            </a:r>
            <a:r>
              <a:rPr lang="en-US" dirty="0" smtClean="0"/>
              <a:t> in the signal path with no noise reduction. </a:t>
            </a:r>
            <a:endParaRPr lang="bg-BG" dirty="0" smtClean="0"/>
          </a:p>
          <a:p>
            <a:pPr lvl="0"/>
            <a:r>
              <a:rPr lang="en-US" dirty="0" smtClean="0"/>
              <a:t>Bypass is easily switched on and off with a front-panel control. </a:t>
            </a:r>
            <a:endParaRPr lang="bg-BG" dirty="0" smtClean="0"/>
          </a:p>
          <a:p>
            <a:pPr lvl="0"/>
            <a:r>
              <a:rPr lang="en-US" dirty="0" smtClean="0"/>
              <a:t>Bypass operates in two modes: </a:t>
            </a:r>
            <a:endParaRPr lang="bg-B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45699"/>
          <a:stretch>
            <a:fillRect/>
          </a:stretch>
        </p:blipFill>
        <p:spPr bwMode="auto">
          <a:xfrm>
            <a:off x="500034" y="214290"/>
            <a:ext cx="8072462" cy="221455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85786" y="3000372"/>
            <a:ext cx="7408153" cy="192882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04" y="857232"/>
            <a:ext cx="3233962" cy="461665"/>
          </a:xfrm>
          <a:prstGeom prst="rect">
            <a:avLst/>
          </a:prstGeom>
          <a:noFill/>
        </p:spPr>
        <p:txBody>
          <a:bodyPr wrap="none" rtlCol="0">
            <a:spAutoFit/>
          </a:bodyPr>
          <a:lstStyle/>
          <a:p>
            <a:r>
              <a:rPr lang="en-US" sz="2400" dirty="0" smtClean="0"/>
              <a:t>Sound optimization process</a:t>
            </a:r>
            <a:endParaRPr lang="bg-BG" sz="2400" dirty="0"/>
          </a:p>
        </p:txBody>
      </p:sp>
      <p:sp>
        <p:nvSpPr>
          <p:cNvPr id="31745" name="Rectangle 1"/>
          <p:cNvSpPr>
            <a:spLocks noChangeArrowheads="1"/>
          </p:cNvSpPr>
          <p:nvPr/>
        </p:nvSpPr>
        <p:spPr bwMode="auto">
          <a:xfrm>
            <a:off x="642910" y="1451749"/>
            <a:ext cx="8143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The priority of all Audio processes in institute of Art study  is to transfer the data in best possible quality and to optimize it for using it in our databases. That’s why, we choose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Samplutude</a:t>
            </a:r>
            <a:r>
              <a:rPr kumimoji="0" lang="en-US" b="0" i="0" u="none" strike="noStrike" cap="none" normalizeH="0" baseline="0" dirty="0" smtClean="0">
                <a:ln>
                  <a:noFill/>
                </a:ln>
                <a:solidFill>
                  <a:schemeClr val="tx1"/>
                </a:solidFill>
                <a:effectLst/>
                <a:latin typeface="Arial" pitchFamily="34" charset="0"/>
                <a:ea typeface="Times New Roman" pitchFamily="18" charset="0"/>
              </a:rPr>
              <a:t> as main audio workstation:</a:t>
            </a:r>
            <a:endParaRPr kumimoji="0" lang="bg-BG"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Works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undestructive</a:t>
            </a:r>
            <a:r>
              <a:rPr kumimoji="0" lang="en-US" b="0" i="0" u="none" strike="noStrike" cap="none" normalizeH="0" baseline="0" dirty="0" smtClean="0">
                <a:ln>
                  <a:noFill/>
                </a:ln>
                <a:solidFill>
                  <a:schemeClr val="tx1"/>
                </a:solidFill>
                <a:effectLst/>
                <a:latin typeface="Arial" pitchFamily="34" charset="0"/>
                <a:ea typeface="Times New Roman" pitchFamily="18" charset="0"/>
              </a:rPr>
              <a:t> with audio material – that’s mean that all transferred data are saved without any processing in separate folder.</a:t>
            </a:r>
            <a:endParaRPr kumimoji="0" lang="bg-BG"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Real time - Object editing mode – give us possibility to edit little part of audio material without destruct or process the selected audio in the back up folder</a:t>
            </a:r>
            <a:endParaRPr kumimoji="0" lang="bg-BG"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Possibility for real time variable pitch shifting which is so, so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usefull</a:t>
            </a:r>
            <a:r>
              <a:rPr kumimoji="0" lang="en-US" b="0" i="0" u="none" strike="noStrike" cap="none" normalizeH="0" baseline="0" dirty="0" smtClean="0">
                <a:ln>
                  <a:noFill/>
                </a:ln>
                <a:solidFill>
                  <a:schemeClr val="tx1"/>
                </a:solidFill>
                <a:effectLst/>
                <a:latin typeface="Arial" pitchFamily="34" charset="0"/>
                <a:ea typeface="Times New Roman" pitchFamily="18" charset="0"/>
              </a:rPr>
              <a:t> with old reel to reel tapes and old gramophone plates, where the speed is not constant.  Actually I use this function only in case of request.</a:t>
            </a:r>
            <a:endParaRPr kumimoji="0" lang="bg-BG"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Make ID3 tags and CD audio text + full professional red book CD audio mastering.</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928662" y="668689"/>
            <a:ext cx="771530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Here are some steps of audio “mastering” process after transfer (for example 78 speed vinyl record):</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Usually they are mono, but there is some differences in Left and Right Chanel which I want to preserve. But If the difference is in level and it’s more than 2 decibels – I correct it. I never do mono export, the result file is stereo 320 kbps mp3 file.</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Get a noise print to make a quality 24 bit noise reduction</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Un Crackle and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declicker</a:t>
            </a:r>
            <a:r>
              <a:rPr kumimoji="0" lang="en-US" b="0" i="0" u="none" strike="noStrike" cap="none" normalizeH="0" baseline="0" dirty="0" smtClean="0">
                <a:ln>
                  <a:noFill/>
                </a:ln>
                <a:solidFill>
                  <a:schemeClr val="tx1"/>
                </a:solidFill>
                <a:effectLst/>
                <a:latin typeface="Arial" pitchFamily="34" charset="0"/>
                <a:ea typeface="Times New Roman" pitchFamily="18" charset="0"/>
              </a:rPr>
              <a:t> process. Don’t forget that the transfer is made trough hardware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declicker</a:t>
            </a:r>
            <a:r>
              <a:rPr kumimoji="0" lang="en-US" b="0" i="0" u="none" strike="noStrike" cap="none" normalizeH="0" baseline="0" dirty="0" smtClean="0">
                <a:ln>
                  <a:noFill/>
                </a:ln>
                <a:solidFill>
                  <a:schemeClr val="tx1"/>
                </a:solidFill>
                <a:effectLst/>
                <a:latin typeface="Arial" pitchFamily="34" charset="0"/>
                <a:ea typeface="Times New Roman" pitchFamily="18" charset="0"/>
              </a:rPr>
              <a:t> – it means that it is second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declick</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rPr>
              <a:t>procces</a:t>
            </a:r>
            <a:r>
              <a:rPr kumimoji="0" lang="en-US" b="0" i="0" u="none" strike="noStrike" cap="none" normalizeH="0" baseline="0" dirty="0" smtClean="0">
                <a:ln>
                  <a:noFill/>
                </a:ln>
                <a:solidFill>
                  <a:schemeClr val="tx1"/>
                </a:solidFill>
                <a:effectLst/>
                <a:latin typeface="Arial" pitchFamily="34" charset="0"/>
                <a:ea typeface="Times New Roman" pitchFamily="18" charset="0"/>
              </a:rPr>
              <a:t>.</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Filter with High pass at 40, 60, 80 or 100 Hz – depends on program material.</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Pitch, time correction – if necessary. Sometimes the laser beam jumps in next groove – I have to correct it.</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Slightly compression with light parameters for little peak reduction and level optimization – if necessary.</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Final Limiter – for achieving RMS loudness level of – 12 db</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Manual level adjustment of different </a:t>
            </a:r>
            <a:r>
              <a:rPr kumimoji="0" lang="en-US" b="0" i="0" u="none" strike="noStrike" cap="none" normalizeH="0" baseline="0" dirty="0" smtClean="0">
                <a:ln>
                  <a:noFill/>
                </a:ln>
                <a:solidFill>
                  <a:schemeClr val="tx1"/>
                </a:solidFill>
                <a:effectLst/>
                <a:latin typeface="Arial" pitchFamily="34" charset="0"/>
                <a:ea typeface="Times New Roman" pitchFamily="18" charset="0"/>
              </a:rPr>
              <a:t>songs.</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Timing corrections – fade ins, and fade outs. Track indicators for beginning and endings. Put ID3 tags (usually the tags are job of database operators)</a:t>
            </a:r>
            <a:endParaRPr kumimoji="0" lang="bg-BG"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Export to mp3</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b="3742"/>
          <a:stretch>
            <a:fillRect/>
          </a:stretch>
        </p:blipFill>
        <p:spPr bwMode="auto">
          <a:xfrm>
            <a:off x="843362" y="857232"/>
            <a:ext cx="7157662" cy="5143536"/>
          </a:xfrm>
          <a:prstGeom prst="rect">
            <a:avLst/>
          </a:prstGeom>
          <a:noFill/>
          <a:ln w="9525">
            <a:noFill/>
            <a:miter lim="800000"/>
            <a:headEnd/>
            <a:tailEnd/>
          </a:ln>
        </p:spPr>
      </p:pic>
      <p:sp>
        <p:nvSpPr>
          <p:cNvPr id="3" name="TextBox 2"/>
          <p:cNvSpPr txBox="1"/>
          <p:nvPr/>
        </p:nvSpPr>
        <p:spPr>
          <a:xfrm>
            <a:off x="857224" y="428604"/>
            <a:ext cx="4469493" cy="369332"/>
          </a:xfrm>
          <a:prstGeom prst="rect">
            <a:avLst/>
          </a:prstGeom>
          <a:noFill/>
        </p:spPr>
        <p:txBody>
          <a:bodyPr wrap="none" rtlCol="0">
            <a:spAutoFit/>
          </a:bodyPr>
          <a:lstStyle/>
          <a:p>
            <a:r>
              <a:rPr lang="en-US" dirty="0" smtClean="0"/>
              <a:t>Our Database – screenshots from Soft Lib software:</a:t>
            </a:r>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2844" y="1714488"/>
            <a:ext cx="8643998" cy="4643470"/>
          </a:xfrm>
        </p:spPr>
        <p:txBody>
          <a:bodyPr>
            <a:noAutofit/>
          </a:bodyPr>
          <a:lstStyle/>
          <a:p>
            <a:pPr marL="457200" indent="-457200" algn="l"/>
            <a:r>
              <a:rPr lang="en-US" sz="2400" b="0" cap="none" dirty="0" smtClean="0">
                <a:solidFill>
                  <a:schemeClr val="tx1"/>
                </a:solidFill>
                <a:latin typeface="Times New Roman" pitchFamily="18" charset="0"/>
                <a:cs typeface="Times New Roman" pitchFamily="18" charset="0"/>
              </a:rPr>
              <a:t> Introduction</a:t>
            </a:r>
            <a:endParaRPr lang="bg-BG" sz="2400" b="0" cap="none" dirty="0" smtClean="0">
              <a:solidFill>
                <a:schemeClr val="tx1"/>
              </a:solidFill>
              <a:latin typeface="Times New Roman" pitchFamily="18" charset="0"/>
              <a:cs typeface="Times New Roman" pitchFamily="18" charset="0"/>
            </a:endParaRPr>
          </a:p>
          <a:p>
            <a:pPr marL="457200" lvl="0" indent="-457200" algn="l"/>
            <a:r>
              <a:rPr lang="en-US" sz="2400" b="0" cap="none" dirty="0" smtClean="0">
                <a:solidFill>
                  <a:schemeClr val="tx1"/>
                </a:solidFill>
                <a:latin typeface="Times New Roman" pitchFamily="18" charset="0"/>
                <a:cs typeface="Times New Roman" pitchFamily="18" charset="0"/>
              </a:rPr>
              <a:t>Presentation of existing vinyl’s in our archive</a:t>
            </a:r>
          </a:p>
          <a:p>
            <a:pPr marL="457200" lvl="0" indent="-457200" algn="l"/>
            <a:endParaRPr lang="en-US" sz="2400" dirty="0" smtClean="0">
              <a:solidFill>
                <a:schemeClr val="tx1"/>
              </a:solidFill>
              <a:latin typeface="Times New Roman" pitchFamily="18" charset="0"/>
              <a:cs typeface="Times New Roman" pitchFamily="18" charset="0"/>
            </a:endParaRPr>
          </a:p>
          <a:p>
            <a:pPr marL="457200" lvl="0" indent="-457200" algn="l"/>
            <a:endParaRPr lang="en-US" sz="2400" smtClean="0">
              <a:solidFill>
                <a:schemeClr val="tx1"/>
              </a:solidFill>
              <a:latin typeface="Times New Roman" pitchFamily="18" charset="0"/>
              <a:cs typeface="Times New Roman" pitchFamily="18" charset="0"/>
            </a:endParaRPr>
          </a:p>
          <a:p>
            <a:pPr marL="457200" lvl="0" indent="-457200" algn="l"/>
            <a:r>
              <a:rPr lang="en-US" sz="2400" smtClean="0">
                <a:solidFill>
                  <a:schemeClr val="tx1"/>
                </a:solidFill>
                <a:latin typeface="Times New Roman" pitchFamily="18" charset="0"/>
                <a:cs typeface="Times New Roman" pitchFamily="18" charset="0"/>
              </a:rPr>
              <a:t>A </a:t>
            </a:r>
            <a:r>
              <a:rPr lang="en-US" sz="2400" dirty="0" smtClean="0">
                <a:solidFill>
                  <a:schemeClr val="tx1"/>
                </a:solidFill>
                <a:latin typeface="Times New Roman" pitchFamily="18" charset="0"/>
                <a:cs typeface="Times New Roman" pitchFamily="18" charset="0"/>
              </a:rPr>
              <a:t>few words about BAARTI project which is the main financial “backbone”.</a:t>
            </a:r>
            <a:endParaRPr lang="en-US" sz="2400" b="0" cap="none" dirty="0" smtClean="0">
              <a:solidFill>
                <a:schemeClr val="tx1"/>
              </a:solidFill>
              <a:latin typeface="Times New Roman" pitchFamily="18" charset="0"/>
              <a:cs typeface="Times New Roman" pitchFamily="18" charset="0"/>
            </a:endParaRPr>
          </a:p>
          <a:p>
            <a:pPr marL="457200" lvl="0" indent="-457200" algn="l"/>
            <a:endParaRPr lang="bg-BG" sz="2400" b="0" cap="none" dirty="0" smtClean="0">
              <a:solidFill>
                <a:schemeClr val="tx1"/>
              </a:solidFill>
              <a:latin typeface="Times New Roman" pitchFamily="18" charset="0"/>
              <a:cs typeface="Times New Roman" pitchFamily="18" charset="0"/>
            </a:endParaRPr>
          </a:p>
          <a:p>
            <a:pPr marL="457200" indent="-457200" algn="l"/>
            <a:r>
              <a:rPr lang="en-US" sz="2400" b="0" cap="none" dirty="0" smtClean="0">
                <a:solidFill>
                  <a:schemeClr val="tx1"/>
                </a:solidFill>
                <a:latin typeface="Times New Roman" pitchFamily="18" charset="0"/>
                <a:cs typeface="Times New Roman" pitchFamily="18" charset="0"/>
              </a:rPr>
              <a:t>Our hardware (laser turntable, hardware ELP </a:t>
            </a:r>
            <a:r>
              <a:rPr lang="en-US" sz="2400" b="0" cap="none" dirty="0" err="1" smtClean="0">
                <a:solidFill>
                  <a:schemeClr val="tx1"/>
                </a:solidFill>
                <a:latin typeface="Times New Roman" pitchFamily="18" charset="0"/>
                <a:cs typeface="Times New Roman" pitchFamily="18" charset="0"/>
              </a:rPr>
              <a:t>declicker</a:t>
            </a:r>
            <a:r>
              <a:rPr lang="en-US" sz="2400" b="0" cap="none" dirty="0" smtClean="0">
                <a:solidFill>
                  <a:schemeClr val="tx1"/>
                </a:solidFill>
                <a:latin typeface="Times New Roman" pitchFamily="18" charset="0"/>
                <a:cs typeface="Times New Roman" pitchFamily="18" charset="0"/>
              </a:rPr>
              <a:t> with 88 </a:t>
            </a:r>
            <a:r>
              <a:rPr lang="en-US" sz="2400" b="0" cap="none" dirty="0" err="1" smtClean="0">
                <a:solidFill>
                  <a:schemeClr val="tx1"/>
                </a:solidFill>
                <a:latin typeface="Times New Roman" pitchFamily="18" charset="0"/>
                <a:cs typeface="Times New Roman" pitchFamily="18" charset="0"/>
              </a:rPr>
              <a:t>khz</a:t>
            </a:r>
            <a:r>
              <a:rPr lang="en-US" sz="2400" b="0" cap="none" dirty="0" smtClean="0">
                <a:solidFill>
                  <a:schemeClr val="tx1"/>
                </a:solidFill>
                <a:latin typeface="Times New Roman" pitchFamily="18" charset="0"/>
                <a:cs typeface="Times New Roman" pitchFamily="18" charset="0"/>
              </a:rPr>
              <a:t> high-grade AD converter, vacuum cleaner for </a:t>
            </a:r>
            <a:r>
              <a:rPr lang="en-US" sz="2400" b="0" cap="none" dirty="0" err="1" smtClean="0">
                <a:solidFill>
                  <a:schemeClr val="tx1"/>
                </a:solidFill>
                <a:latin typeface="Times New Roman" pitchFamily="18" charset="0"/>
                <a:cs typeface="Times New Roman" pitchFamily="18" charset="0"/>
              </a:rPr>
              <a:t>lp’s</a:t>
            </a:r>
            <a:r>
              <a:rPr lang="en-US" sz="2400" b="0" cap="none" dirty="0" smtClean="0">
                <a:solidFill>
                  <a:schemeClr val="tx1"/>
                </a:solidFill>
                <a:latin typeface="Times New Roman" pitchFamily="18" charset="0"/>
                <a:cs typeface="Times New Roman" pitchFamily="18" charset="0"/>
              </a:rPr>
              <a:t>, TC electronics professional ASIO compatible audio interface etc.)</a:t>
            </a:r>
          </a:p>
          <a:p>
            <a:pPr marL="457200" indent="-457200" algn="l"/>
            <a:r>
              <a:rPr lang="en-US" sz="2400" b="0" cap="none" dirty="0" smtClean="0">
                <a:solidFill>
                  <a:schemeClr val="tx1"/>
                </a:solidFill>
                <a:latin typeface="Times New Roman" pitchFamily="18" charset="0"/>
                <a:cs typeface="Times New Roman" pitchFamily="18" charset="0"/>
              </a:rPr>
              <a:t>    </a:t>
            </a:r>
            <a:endParaRPr lang="bg-BG" sz="2400" b="0" cap="none" dirty="0" smtClean="0">
              <a:solidFill>
                <a:schemeClr val="tx1"/>
              </a:solidFill>
              <a:latin typeface="Times New Roman" pitchFamily="18" charset="0"/>
              <a:cs typeface="Times New Roman" pitchFamily="18" charset="0"/>
            </a:endParaRPr>
          </a:p>
          <a:p>
            <a:pPr marL="457200" indent="-457200" algn="l">
              <a:buFont typeface="+mj-lt"/>
              <a:buAutoNum type="arabicPeriod"/>
            </a:pPr>
            <a:endParaRPr lang="en-US" sz="2400" b="0" cap="none" dirty="0" smtClean="0">
              <a:solidFill>
                <a:schemeClr val="tx1"/>
              </a:solidFill>
              <a:latin typeface="Times New Roman" pitchFamily="18" charset="0"/>
              <a:cs typeface="Times New Roman" pitchFamily="18" charset="0"/>
            </a:endParaRPr>
          </a:p>
          <a:p>
            <a:pPr marL="457200" indent="-457200" algn="l"/>
            <a:endParaRPr lang="en-US" sz="2400" b="0" cap="none" dirty="0" smtClean="0">
              <a:solidFill>
                <a:schemeClr val="tx1"/>
              </a:solidFill>
              <a:latin typeface="Times New Roman" pitchFamily="18" charset="0"/>
              <a:cs typeface="Times New Roman" pitchFamily="18" charset="0"/>
            </a:endParaRPr>
          </a:p>
          <a:p>
            <a:pPr marL="457200" indent="-457200" algn="l"/>
            <a:endParaRPr lang="bg-BG" sz="2400" b="0" cap="none" dirty="0">
              <a:solidFill>
                <a:schemeClr val="tx1"/>
              </a:solidFill>
              <a:latin typeface="Times New Roman" pitchFamily="18" charset="0"/>
              <a:cs typeface="Times New Roman" pitchFamily="18" charset="0"/>
            </a:endParaRPr>
          </a:p>
        </p:txBody>
      </p:sp>
      <p:sp>
        <p:nvSpPr>
          <p:cNvPr id="7" name="Title 1"/>
          <p:cNvSpPr txBox="1">
            <a:spLocks/>
          </p:cNvSpPr>
          <p:nvPr/>
        </p:nvSpPr>
        <p:spPr>
          <a:xfrm>
            <a:off x="301752" y="228600"/>
            <a:ext cx="8534400" cy="985822"/>
          </a:xfrm>
          <a:prstGeom prst="rect">
            <a:avLst/>
          </a:prstGeom>
        </p:spPr>
        <p:txBody>
          <a:bodyPr vert="horz" anchor="b">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1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1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r>
              <a:rPr kumimoji="0" lang="en-US" sz="1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 part</a:t>
            </a:r>
            <a:r>
              <a:rPr kumimoji="0" lang="en-US" sz="72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
            </a:r>
            <a:br>
              <a:rPr kumimoji="0" lang="en-US" sz="72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br>
            <a:endParaRPr kumimoji="0" lang="bg-BG" sz="72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r="53125" b="56057"/>
          <a:stretch>
            <a:fillRect/>
          </a:stretch>
        </p:blipFill>
        <p:spPr bwMode="auto">
          <a:xfrm>
            <a:off x="1714479" y="1071546"/>
            <a:ext cx="5334037" cy="400052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r="20573" b="42712"/>
          <a:stretch>
            <a:fillRect/>
          </a:stretch>
        </p:blipFill>
        <p:spPr bwMode="auto">
          <a:xfrm>
            <a:off x="1000100" y="1071546"/>
            <a:ext cx="7081272" cy="408623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71736" y="2228182"/>
            <a:ext cx="350046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smtClean="0">
                <a:ln>
                  <a:noFill/>
                </a:ln>
                <a:solidFill>
                  <a:schemeClr val="tx1"/>
                </a:solidFill>
                <a:effectLst/>
                <a:latin typeface="Arial" pitchFamily="34" charset="0"/>
                <a:ea typeface="Times New Roman" pitchFamily="18" charset="0"/>
              </a:rPr>
              <a:t>Aleks</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err="1" smtClean="0">
                <a:ln>
                  <a:noFill/>
                </a:ln>
                <a:solidFill>
                  <a:schemeClr val="tx1"/>
                </a:solidFill>
                <a:effectLst/>
                <a:latin typeface="Arial" pitchFamily="34" charset="0"/>
                <a:ea typeface="Times New Roman" pitchFamily="18" charset="0"/>
              </a:rPr>
              <a:t>Nushev</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hlinkClick r:id="rId2"/>
              </a:rPr>
              <a:t>computermusic@abv.bg</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rPr>
              <a:t>www.artstudies.bg</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rPr>
              <a:t>www.aleksnushev.com</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85822"/>
          </a:xfrm>
        </p:spPr>
        <p:txBody>
          <a:bodyPr>
            <a:normAutofit fontScale="90000"/>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II part</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bg-BG" dirty="0"/>
          </a:p>
        </p:txBody>
      </p:sp>
      <p:sp>
        <p:nvSpPr>
          <p:cNvPr id="3" name="Content Placeholder 2"/>
          <p:cNvSpPr>
            <a:spLocks noGrp="1"/>
          </p:cNvSpPr>
          <p:nvPr>
            <p:ph sz="quarter" idx="1"/>
          </p:nvPr>
        </p:nvSpPr>
        <p:spPr/>
        <p:txBody>
          <a:bodyPr>
            <a:normAutofit/>
          </a:bodyPr>
          <a:lstStyle/>
          <a:p>
            <a:r>
              <a:rPr lang="en-US" sz="2400" dirty="0" smtClean="0">
                <a:latin typeface="Times New Roman" pitchFamily="18" charset="0"/>
                <a:cs typeface="Times New Roman" pitchFamily="18" charset="0"/>
              </a:rPr>
              <a:t>The main part is dedicated to the concrete processing applications like crackle, hiss and pops removal, multiband compression, RMS level optimization, pitch correction and similar. The workflow is </a:t>
            </a:r>
            <a:r>
              <a:rPr lang="en-US" sz="2400" i="1" dirty="0" err="1" smtClean="0">
                <a:latin typeface="Times New Roman" pitchFamily="18" charset="0"/>
                <a:cs typeface="Times New Roman" pitchFamily="18" charset="0"/>
              </a:rPr>
              <a:t>samplitude</a:t>
            </a:r>
            <a:r>
              <a:rPr lang="en-US" sz="2400" i="1" dirty="0" smtClean="0">
                <a:latin typeface="Times New Roman" pitchFamily="18" charset="0"/>
                <a:cs typeface="Times New Roman" pitchFamily="18" charset="0"/>
              </a:rPr>
              <a:t> master edition</a:t>
            </a:r>
            <a:r>
              <a:rPr lang="en-US" sz="2400" dirty="0" smtClean="0">
                <a:latin typeface="Times New Roman" pitchFamily="18" charset="0"/>
                <a:cs typeface="Times New Roman" pitchFamily="18" charset="0"/>
              </a:rPr>
              <a:t> supported by </a:t>
            </a:r>
            <a:r>
              <a:rPr lang="en-US" sz="2400" i="1" dirty="0" smtClean="0">
                <a:latin typeface="Times New Roman" pitchFamily="18" charset="0"/>
                <a:cs typeface="Times New Roman" pitchFamily="18" charset="0"/>
              </a:rPr>
              <a:t>waves restoration</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mastering plug ins</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UAD card with master bundle. </a:t>
            </a:r>
            <a:endParaRPr lang="bg-BG"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conclusion </a:t>
            </a:r>
            <a:r>
              <a:rPr lang="en-US" sz="2400" dirty="0" err="1" smtClean="0">
                <a:latin typeface="Times New Roman" pitchFamily="18" charset="0"/>
                <a:cs typeface="Times New Roman" pitchFamily="18" charset="0"/>
              </a:rPr>
              <a:t>polemize</a:t>
            </a:r>
            <a:r>
              <a:rPr lang="en-US" sz="2400" dirty="0" smtClean="0">
                <a:latin typeface="Times New Roman" pitchFamily="18" charset="0"/>
                <a:cs typeface="Times New Roman" pitchFamily="18" charset="0"/>
              </a:rPr>
              <a:t> about the question “do we need to do all this processing?” Or better leave it </a:t>
            </a:r>
            <a:r>
              <a:rPr lang="en-US" sz="2400" i="1" dirty="0" smtClean="0">
                <a:latin typeface="Times New Roman" pitchFamily="18" charset="0"/>
                <a:cs typeface="Times New Roman" pitchFamily="18" charset="0"/>
              </a:rPr>
              <a:t>untouched. </a:t>
            </a:r>
            <a:r>
              <a:rPr lang="en-US" sz="2400" dirty="0" smtClean="0">
                <a:latin typeface="Times New Roman" pitchFamily="18" charset="0"/>
                <a:cs typeface="Times New Roman" pitchFamily="18" charset="0"/>
              </a:rPr>
              <a:t>Also a few words about audio digital database, data storage, back up and perspective’s.</a:t>
            </a:r>
            <a:endParaRPr lang="bg-BG" sz="2400" dirty="0" smtClean="0">
              <a:latin typeface="Times New Roman" pitchFamily="18" charset="0"/>
              <a:cs typeface="Times New Roman" pitchFamily="18" charset="0"/>
            </a:endParaRPr>
          </a:p>
          <a:p>
            <a:endParaRPr lang="bg-BG"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bg-BG" dirty="0"/>
          </a:p>
        </p:txBody>
      </p:sp>
      <p:sp>
        <p:nvSpPr>
          <p:cNvPr id="4" name="Content Placeholder 3"/>
          <p:cNvSpPr>
            <a:spLocks noGrp="1"/>
          </p:cNvSpPr>
          <p:nvPr>
            <p:ph sz="quarter" idx="1"/>
          </p:nvPr>
        </p:nvSpPr>
        <p:spPr/>
        <p:txBody>
          <a:bodyPr/>
          <a:lstStyle/>
          <a:p>
            <a:r>
              <a:rPr lang="en-US" dirty="0" smtClean="0"/>
              <a:t>The Institute of Art Studies at the Bulgarian Academy of Sciences, exist for over 60 years. </a:t>
            </a:r>
          </a:p>
          <a:p>
            <a:r>
              <a:rPr lang="en-US" dirty="0" smtClean="0"/>
              <a:t>The Background of digitalization of music in Art of Studies is The project WebFolk.BG, which is a result of over 5 year work, realized by a research team under the conduction of  Dr. </a:t>
            </a:r>
            <a:r>
              <a:rPr lang="en-US" dirty="0" err="1" smtClean="0"/>
              <a:t>Lubomir</a:t>
            </a:r>
            <a:r>
              <a:rPr lang="en-US" dirty="0" smtClean="0"/>
              <a:t> </a:t>
            </a:r>
            <a:r>
              <a:rPr lang="en-US" dirty="0" err="1" smtClean="0"/>
              <a:t>Kavaldjiev</a:t>
            </a:r>
            <a:r>
              <a:rPr lang="en-US" dirty="0" smtClean="0"/>
              <a:t>.</a:t>
            </a:r>
          </a:p>
          <a:p>
            <a:endParaRPr lang="bg-B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107" t="14815" b="4497"/>
          <a:stretch>
            <a:fillRect/>
          </a:stretch>
        </p:blipFill>
        <p:spPr bwMode="auto">
          <a:xfrm>
            <a:off x="714348" y="500042"/>
            <a:ext cx="7643866" cy="39427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5709" b="3761"/>
          <a:stretch>
            <a:fillRect/>
          </a:stretch>
        </p:blipFill>
        <p:spPr bwMode="auto">
          <a:xfrm>
            <a:off x="483696" y="571480"/>
            <a:ext cx="8234388" cy="414340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5728"/>
            <a:ext cx="4572000" cy="1754326"/>
          </a:xfrm>
          <a:prstGeom prst="rect">
            <a:avLst/>
          </a:prstGeom>
        </p:spPr>
        <p:txBody>
          <a:bodyPr wrap="square">
            <a:spAutoFit/>
          </a:bodyPr>
          <a:lstStyle/>
          <a:p>
            <a:r>
              <a:rPr lang="en-US" dirty="0" smtClean="0"/>
              <a:t>Institute of Art possesses a rich collection of old records (records for scientific purposes and commercial boards) - a unique and quantity and content. It's a collection of about 1500 plates on which the recordings were made during the first half of XX century. </a:t>
            </a:r>
            <a:endParaRPr lang="bg-BG" dirty="0"/>
          </a:p>
        </p:txBody>
      </p:sp>
      <p:pic>
        <p:nvPicPr>
          <p:cNvPr id="3" name="Picture 2" descr="img001.jpg"/>
          <p:cNvPicPr>
            <a:picLocks noChangeAspect="1"/>
          </p:cNvPicPr>
          <p:nvPr/>
        </p:nvPicPr>
        <p:blipFill>
          <a:blip r:embed="rId2" cstate="print"/>
          <a:srcRect l="16190" t="8584" r="23810" b="9507"/>
          <a:stretch>
            <a:fillRect/>
          </a:stretch>
        </p:blipFill>
        <p:spPr>
          <a:xfrm>
            <a:off x="2285984" y="2214554"/>
            <a:ext cx="4500594" cy="43577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849478"/>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Bulgarian Art Archives and Advanced </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Research Technologies </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(BAAART)</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Project director : Assoc. Prof. Alexander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rPr>
              <a:t>Yanakiev</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DS:</a:t>
            </a:r>
            <a:endParaRPr kumimoji="0" lang="en-US" sz="1800" b="0" i="0" u="none" strike="noStrike" cap="none" normalizeH="0" baseline="0" dirty="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214282" y="2402960"/>
            <a:ext cx="892971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The main aims of this project are to digitalize the following materials in a short period of time:</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currently existing archives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to initiate creation of archives of important contemporary art events Realization of these difficult tasks is facilitated by the fact that an enormous amount of data collected by the research fellows of the Institute of Art Studies already exists in four fields: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fine arts (ancient, medieval, and modern art}</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music (folklore, liturgical songs, contemporary music)</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theatre (20th century, contemporary theatre,· cinema (fiction movies, documentary films,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animation)</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These archives are divided into:</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photo-archives,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bibliographical catalogues,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textual archives,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audio·visual</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archives,</a:t>
            </a:r>
            <a:endParaRPr kumimoji="0" lang="bg-BG"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micro-film archive</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622311"/>
            <a:ext cx="9144000" cy="3639397"/>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S</a:t>
            </a:r>
            <a:r>
              <a:rPr kumimoji="0" lang="en-GB" sz="1400" b="0" i="0" u="none" strike="noStrike" cap="none" normalizeH="0" baseline="0" dirty="0" smtClean="0" bmk="">
                <a:ln>
                  <a:noFill/>
                </a:ln>
                <a:solidFill>
                  <a:schemeClr val="tx1"/>
                </a:solidFill>
                <a:effectLst/>
                <a:latin typeface="Times New Roman" pitchFamily="18" charset="0"/>
                <a:cs typeface="Times New Roman" pitchFamily="18" charset="0"/>
              </a:rPr>
              <a:t>trategic objective(s) addressed</a:t>
            </a:r>
            <a:endParaRPr kumimoji="0" lang="en-GB"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400" b="0" i="1" u="none" strike="noStrike" cap="none" normalizeH="0" baseline="0" dirty="0" smtClean="0">
                <a:ln>
                  <a:noFill/>
                </a:ln>
                <a:solidFill>
                  <a:schemeClr val="tx1"/>
                </a:solidFill>
                <a:effectLst/>
                <a:latin typeface="Arial" pitchFamily="34" charset="0"/>
                <a:ea typeface="Times New Roman" pitchFamily="18" charset="0"/>
              </a:rPr>
              <a:t>The outcomes of the proposed project will be:</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GB" sz="1400" b="0" i="1" u="none" strike="noStrike" cap="none" normalizeH="0" baseline="0" dirty="0" smtClean="0">
                <a:ln>
                  <a:noFill/>
                </a:ln>
                <a:solidFill>
                  <a:schemeClr val="tx1"/>
                </a:solidFill>
                <a:effectLst/>
                <a:latin typeface="Arial" pitchFamily="34" charset="0"/>
                <a:ea typeface="Times New Roman" pitchFamily="18" charset="0"/>
              </a:rPr>
              <a:t>contribution to research technological development (RTD) capacity building as an initiative of the European Union by creation of digitalised archives of Bulgarian art, music, theatre, film heritage,</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GB" sz="1400" b="0" i="1" u="none" strike="noStrike" cap="none" normalizeH="0" baseline="0" dirty="0" smtClean="0">
                <a:ln>
                  <a:noFill/>
                </a:ln>
                <a:solidFill>
                  <a:schemeClr val="tx1"/>
                </a:solidFill>
                <a:effectLst/>
                <a:latin typeface="Arial" pitchFamily="34" charset="0"/>
                <a:ea typeface="Times New Roman" pitchFamily="18" charset="0"/>
              </a:rPr>
              <a:t>bridging the past, present and future of Bulgarian art, music, theatre, film studies in the frame of the initiated by the Institute of Art Studies strategy for popularization of the Bulgarian cultural heritage as a part of the European one,</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GB" sz="1400" b="0" i="1" u="none" strike="noStrike" cap="none" normalizeH="0" baseline="0" dirty="0" smtClean="0">
                <a:ln>
                  <a:noFill/>
                </a:ln>
                <a:solidFill>
                  <a:schemeClr val="tx1"/>
                </a:solidFill>
                <a:effectLst/>
                <a:latin typeface="Arial" pitchFamily="34" charset="0"/>
                <a:ea typeface="Times New Roman" pitchFamily="18" charset="0"/>
              </a:rPr>
              <a:t>creating opportunity for coordination and relevancy of Bulgarian art studies projects with the European programmes and initiatives,</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GB" sz="1400" b="0" i="1" u="none" strike="noStrike" cap="none" normalizeH="0" baseline="0" dirty="0" smtClean="0">
                <a:ln>
                  <a:noFill/>
                </a:ln>
                <a:solidFill>
                  <a:schemeClr val="tx1"/>
                </a:solidFill>
                <a:effectLst/>
                <a:latin typeface="Arial" pitchFamily="34" charset="0"/>
                <a:ea typeface="Times New Roman" pitchFamily="18" charset="0"/>
              </a:rPr>
              <a:t>increased networking between the scholars, specialist, post-graduates, students and all interested in art studies, disseminating scientific information as well as the results of research by providing seminars, conference,  publications, facilitating communication between centres having similar scientific interests</a:t>
            </a:r>
            <a:r>
              <a:rPr kumimoji="0" lang="en-US" sz="1400" b="0" i="1" u="none" strike="noStrike" cap="none" normalizeH="0" baseline="0" dirty="0" smtClean="0">
                <a:ln>
                  <a:noFill/>
                </a:ln>
                <a:solidFill>
                  <a:schemeClr val="tx1"/>
                </a:solidFill>
                <a:effectLst/>
                <a:latin typeface="Arial" pitchFamily="34" charset="0"/>
                <a:ea typeface="Times New Roman" pitchFamily="18" charset="0"/>
              </a:rPr>
              <a:t> by helping the easier access to the Bulgarian art heritage,</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GB" sz="1400" b="0" i="1" u="none" strike="noStrike" cap="none" normalizeH="0" baseline="0" dirty="0" smtClean="0">
                <a:ln>
                  <a:noFill/>
                </a:ln>
                <a:solidFill>
                  <a:schemeClr val="tx1"/>
                </a:solidFill>
                <a:effectLst/>
                <a:latin typeface="Arial" pitchFamily="34" charset="0"/>
                <a:ea typeface="Times New Roman" pitchFamily="18" charset="0"/>
              </a:rPr>
              <a:t>increased job opportunities for young scholars in the field of art studies such as research fellows, post-graduates, students as a measure to avoid “brain drain” phenomena by creating better carrier opportunities, better work conditions, access to hi-tech infrastructures,</a:t>
            </a:r>
            <a:endParaRPr kumimoji="0" lang="en-GB" sz="1400" b="0" i="0" u="none" strike="noStrike" cap="none" normalizeH="0" baseline="0" dirty="0" smtClean="0">
              <a:ln>
                <a:noFill/>
              </a:ln>
              <a:solidFill>
                <a:schemeClr val="tx1"/>
              </a:solidFill>
              <a:effectLst/>
              <a:latin typeface="Arial" pitchFamily="34" charset="0"/>
            </a:endParaRPr>
          </a:p>
        </p:txBody>
      </p:sp>
      <p:sp>
        <p:nvSpPr>
          <p:cNvPr id="24578" name="Rectangle 2"/>
          <p:cNvSpPr>
            <a:spLocks noChangeArrowheads="1"/>
          </p:cNvSpPr>
          <p:nvPr/>
        </p:nvSpPr>
        <p:spPr bwMode="auto">
          <a:xfrm>
            <a:off x="0" y="400534"/>
            <a:ext cx="57567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Participants</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 32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persons</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Including</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16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scholars and </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5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PhD students</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bg-BG"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Project Leader</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Prof</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D.Sc.  Alexander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Yanakiev</a:t>
            </a:r>
            <a:r>
              <a:rPr kumimoji="0" lang="bg-BG"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bg-BG"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413</TotalTime>
  <Words>1450</Words>
  <Application>Microsoft Office PowerPoint</Application>
  <PresentationFormat>On-screen Show (4:3)</PresentationFormat>
  <Paragraphs>125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Digitalization and Audio Mastering (restoration) in Institute of Artstudies - Sofia</vt:lpstr>
      <vt:lpstr>Slide 2</vt:lpstr>
      <vt:lpstr>          II part </vt:lpstr>
      <vt:lpstr>Introduction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Digitalization and Audio Mastering (restoration) in Institute of Artstudies - Sofia</dc:title>
  <dc:creator>Alex Noushev</dc:creator>
  <cp:lastModifiedBy>Alex Noushev</cp:lastModifiedBy>
  <cp:revision>79</cp:revision>
  <dcterms:created xsi:type="dcterms:W3CDTF">2010-04-26T17:28:27Z</dcterms:created>
  <dcterms:modified xsi:type="dcterms:W3CDTF">2010-05-19T12:38:24Z</dcterms:modified>
</cp:coreProperties>
</file>