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5" r:id="rId3"/>
    <p:sldId id="258" r:id="rId4"/>
    <p:sldId id="259" r:id="rId5"/>
    <p:sldId id="262" r:id="rId6"/>
    <p:sldId id="263" r:id="rId7"/>
    <p:sldId id="266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7166B6D-80D5-482D-9C05-5ED4E80AD590}" type="datetimeFigureOut">
              <a:rPr lang="en-US" smtClean="0"/>
              <a:pPr/>
              <a:t>5/19/2010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FD0CDE9-5CAE-4FE1-A6F4-3ADA17045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library.matf.bg.ac.r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vdusan@matf.bg.ac.rs" TargetMode="External"/><Relationship Id="rId2" Type="http://schemas.openxmlformats.org/officeDocument/2006/relationships/hyperlink" Target="mailto:zarkom@matf.bg.ac.r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vjovanovic@mi.sanu.ac.rs" TargetMode="External"/><Relationship Id="rId4" Type="http://schemas.openxmlformats.org/officeDocument/2006/relationships/hyperlink" Target="mailto:pejovica@mi.sanu.ac.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Emperor's New Digital Suit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Žarko Mijajlović</a:t>
            </a:r>
            <a:r>
              <a:rPr lang="en-US" baseline="30000" dirty="0" smtClean="0"/>
              <a:t>1</a:t>
            </a:r>
            <a:r>
              <a:rPr lang="sr-Latn-CS" dirty="0" smtClean="0"/>
              <a:t>, Aleksandar Pejović</a:t>
            </a:r>
            <a:r>
              <a:rPr lang="en-US" baseline="30000" dirty="0" smtClean="0"/>
              <a:t>2</a:t>
            </a:r>
            <a:r>
              <a:rPr lang="sr-Latn-CS" dirty="0" smtClean="0"/>
              <a:t>, Vojin Jovanović</a:t>
            </a:r>
            <a:r>
              <a:rPr lang="en-US" baseline="30000" dirty="0" smtClean="0"/>
              <a:t>3</a:t>
            </a:r>
            <a:r>
              <a:rPr lang="sr-Latn-CS" dirty="0" smtClean="0"/>
              <a:t> i Dušan Vasiljević</a:t>
            </a:r>
            <a:r>
              <a:rPr lang="en-US" baseline="30000" dirty="0" smtClean="0"/>
              <a:t>4</a:t>
            </a:r>
            <a:endParaRPr lang="sr-Latn-C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Library of Mathematical </a:t>
            </a:r>
            <a:r>
              <a:rPr lang="en-US" dirty="0" smtClean="0"/>
              <a:t>F</a:t>
            </a:r>
            <a:r>
              <a:rPr lang="en-US" dirty="0" smtClean="0"/>
              <a:t>aculty of the Belgrade University (</a:t>
            </a:r>
            <a:r>
              <a:rPr lang="en-US" dirty="0" smtClean="0">
                <a:hlinkClick r:id="rId2"/>
              </a:rPr>
              <a:t>http://elibrary.matf.bg.ac.rs/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Original design (2004)</a:t>
            </a:r>
          </a:p>
          <a:p>
            <a:pPr lvl="2"/>
            <a:r>
              <a:rPr lang="en-US" dirty="0" smtClean="0"/>
              <a:t>Simple web application for administering and searching the database</a:t>
            </a:r>
          </a:p>
          <a:p>
            <a:pPr lvl="1"/>
            <a:r>
              <a:rPr lang="en-US" dirty="0" smtClean="0"/>
              <a:t>Today</a:t>
            </a:r>
          </a:p>
          <a:p>
            <a:pPr lvl="2"/>
            <a:r>
              <a:rPr lang="en-US" dirty="0" smtClean="0"/>
              <a:t>One of the biggest public digital libraries in Serbia</a:t>
            </a:r>
          </a:p>
          <a:p>
            <a:pPr lvl="2"/>
            <a:r>
              <a:rPr lang="en-US" dirty="0" smtClean="0"/>
              <a:t>800 books, 360 dissertations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flexible workflows</a:t>
            </a:r>
          </a:p>
          <a:p>
            <a:pPr lvl="1"/>
            <a:r>
              <a:rPr lang="en-US" dirty="0" smtClean="0"/>
              <a:t>Per collection</a:t>
            </a:r>
          </a:p>
          <a:p>
            <a:r>
              <a:rPr lang="en-US" dirty="0" smtClean="0"/>
              <a:t>Better copyright support</a:t>
            </a:r>
          </a:p>
          <a:p>
            <a:r>
              <a:rPr lang="en-US" dirty="0" smtClean="0"/>
              <a:t>Better interoperability</a:t>
            </a:r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earch engines</a:t>
            </a:r>
          </a:p>
          <a:p>
            <a:pPr lvl="1"/>
            <a:r>
              <a:rPr lang="en-US" dirty="0" smtClean="0"/>
              <a:t>Google Scholar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Greenstone</a:t>
            </a:r>
          </a:p>
          <a:p>
            <a:pPr lvl="1"/>
            <a:r>
              <a:rPr lang="en-US" dirty="0" smtClean="0"/>
              <a:t>Not suited for making a digital repository</a:t>
            </a:r>
          </a:p>
          <a:p>
            <a:pPr lvl="1"/>
            <a:r>
              <a:rPr lang="en-US" dirty="0" smtClean="0"/>
              <a:t>C, Perl and Java based</a:t>
            </a:r>
          </a:p>
          <a:p>
            <a:r>
              <a:rPr lang="en-US" dirty="0" smtClean="0"/>
              <a:t>Fez based on Fedora Core</a:t>
            </a:r>
          </a:p>
          <a:p>
            <a:pPr lvl="1"/>
            <a:r>
              <a:rPr lang="en-US" dirty="0" smtClean="0"/>
              <a:t>Java and PHP based</a:t>
            </a:r>
          </a:p>
          <a:p>
            <a:r>
              <a:rPr lang="en-US" dirty="0" smtClean="0"/>
              <a:t>DSpace</a:t>
            </a:r>
          </a:p>
          <a:p>
            <a:pPr lvl="1"/>
            <a:r>
              <a:rPr lang="en-US" dirty="0" smtClean="0"/>
              <a:t>All Java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community</a:t>
            </a:r>
          </a:p>
          <a:p>
            <a:pPr lvl="1"/>
            <a:r>
              <a:rPr lang="en-US" dirty="0" smtClean="0"/>
              <a:t>Over 800 organizations</a:t>
            </a:r>
          </a:p>
          <a:p>
            <a:pPr lvl="1"/>
            <a:r>
              <a:rPr lang="en-US" dirty="0" smtClean="0"/>
              <a:t>MIT, Harvard, Cambridge, NASA, etc.</a:t>
            </a:r>
          </a:p>
          <a:p>
            <a:r>
              <a:rPr lang="en-US" dirty="0" smtClean="0"/>
              <a:t>Completely customizable</a:t>
            </a:r>
          </a:p>
          <a:p>
            <a:pPr lvl="1"/>
            <a:r>
              <a:rPr lang="en-US" dirty="0" smtClean="0"/>
              <a:t>User interface</a:t>
            </a:r>
          </a:p>
          <a:p>
            <a:pPr lvl="1"/>
            <a:r>
              <a:rPr lang="en-US" dirty="0" smtClean="0"/>
              <a:t>Metadata</a:t>
            </a:r>
          </a:p>
          <a:p>
            <a:pPr lvl="1"/>
            <a:r>
              <a:rPr lang="en-US" dirty="0" smtClean="0"/>
              <a:t>Workflows</a:t>
            </a:r>
          </a:p>
          <a:p>
            <a:r>
              <a:rPr lang="en-US" i="1" dirty="0" smtClean="0"/>
              <a:t>OAI-PMH </a:t>
            </a:r>
            <a:r>
              <a:rPr lang="en-US" i="1" dirty="0" smtClean="0"/>
              <a:t>compatible</a:t>
            </a:r>
          </a:p>
          <a:p>
            <a:r>
              <a:rPr lang="en-US" i="1" dirty="0" smtClean="0"/>
              <a:t>Configurable </a:t>
            </a:r>
            <a:r>
              <a:rPr lang="en-US" i="1" dirty="0" smtClean="0"/>
              <a:t>Browse and </a:t>
            </a:r>
            <a:r>
              <a:rPr lang="en-US" i="1" dirty="0" smtClean="0"/>
              <a:t>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Virtual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 metadata</a:t>
            </a:r>
          </a:p>
          <a:p>
            <a:pPr lvl="1"/>
            <a:r>
              <a:rPr lang="en-US" dirty="0" smtClean="0"/>
              <a:t>DC based</a:t>
            </a:r>
          </a:p>
          <a:p>
            <a:pPr lvl="1"/>
            <a:r>
              <a:rPr lang="en-US" dirty="0" smtClean="0"/>
              <a:t>Thesis specific</a:t>
            </a:r>
          </a:p>
          <a:p>
            <a:pPr lvl="1"/>
            <a:r>
              <a:rPr lang="en-US" dirty="0" smtClean="0"/>
              <a:t>More thoroughly described authors</a:t>
            </a:r>
          </a:p>
          <a:p>
            <a:r>
              <a:rPr lang="en-US" dirty="0" smtClean="0"/>
              <a:t>Localized to Serbian</a:t>
            </a:r>
          </a:p>
          <a:p>
            <a:r>
              <a:rPr lang="en-US" dirty="0" smtClean="0"/>
              <a:t>Custom user interface</a:t>
            </a:r>
          </a:p>
          <a:p>
            <a:pPr lvl="1"/>
            <a:r>
              <a:rPr lang="en-US" dirty="0" smtClean="0"/>
              <a:t>Look and feel are matching site of Mathematical Faculty of Belgrade University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Transition is still in progress</a:t>
            </a:r>
          </a:p>
          <a:p>
            <a:r>
              <a:rPr lang="en-US" dirty="0" smtClean="0"/>
              <a:t>Data transfer went without any serious problems</a:t>
            </a:r>
          </a:p>
          <a:p>
            <a:r>
              <a:rPr lang="en-US" dirty="0" smtClean="0"/>
              <a:t>Real benefits in long run</a:t>
            </a:r>
          </a:p>
          <a:p>
            <a:pPr lvl="1"/>
            <a:r>
              <a:rPr lang="en-US" dirty="0" smtClean="0"/>
              <a:t>Large community</a:t>
            </a:r>
          </a:p>
          <a:p>
            <a:pPr lvl="1"/>
            <a:r>
              <a:rPr lang="en-US" dirty="0" smtClean="0"/>
              <a:t>Interoperability</a:t>
            </a:r>
          </a:p>
        </p:txBody>
      </p:sp>
      <p:pic>
        <p:nvPicPr>
          <p:cNvPr id="13" name="Content Placeholder 12" descr="virli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56150" y="843061"/>
            <a:ext cx="3930650" cy="37637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aseline="30000" dirty="0" smtClean="0"/>
              <a:t>1, 4</a:t>
            </a:r>
            <a:r>
              <a:rPr lang="en-US" dirty="0" smtClean="0"/>
              <a:t>	Faculty of Mathematics,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sr-Latn-CS" dirty="0" smtClean="0"/>
              <a:t>Studentski Trg 16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	Belgrade, Serbia</a:t>
            </a: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>	</a:t>
            </a:r>
            <a:r>
              <a:rPr lang="en-US" baseline="30000" dirty="0" smtClean="0"/>
              <a:t>1 </a:t>
            </a:r>
            <a:r>
              <a:rPr lang="en-US" dirty="0" smtClean="0">
                <a:hlinkClick r:id="rId2"/>
              </a:rPr>
              <a:t>zarkom@matf.bg.ac.rs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aseline="30000" dirty="0" smtClean="0"/>
              <a:t>4 </a:t>
            </a:r>
            <a:r>
              <a:rPr lang="en-US" dirty="0" smtClean="0">
                <a:hlinkClick r:id="rId3"/>
              </a:rPr>
              <a:t>vdusan@matf.bg.ac.rs</a:t>
            </a:r>
            <a:endParaRPr lang="sr-Latn-CS" dirty="0" smtClean="0"/>
          </a:p>
          <a:p>
            <a:r>
              <a:rPr lang="en-US" baseline="30000" dirty="0" smtClean="0"/>
              <a:t>2, 3</a:t>
            </a:r>
            <a:r>
              <a:rPr lang="en-US" dirty="0" smtClean="0"/>
              <a:t>	Mathematical Institute SASA,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sr-Latn-CS" dirty="0" smtClean="0"/>
              <a:t>Kneza Mihaila 36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	Belgrade, Serbia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aseline="30000" dirty="0" smtClean="0"/>
              <a:t>3 </a:t>
            </a:r>
            <a:r>
              <a:rPr lang="sr-Latn-CS" dirty="0" smtClean="0">
                <a:hlinkClick r:id="rId4"/>
              </a:rPr>
              <a:t>pejovica@mi.sanu.ac.rs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aseline="30000" dirty="0" smtClean="0"/>
              <a:t>4 </a:t>
            </a:r>
            <a:r>
              <a:rPr lang="en-US" dirty="0" smtClean="0">
                <a:hlinkClick r:id="rId5"/>
              </a:rPr>
              <a:t>vjovanovic@mi.sanu.ac.rs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359</TotalTime>
  <Words>195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The Emperor's New Digital Suit</vt:lpstr>
      <vt:lpstr>Introduction</vt:lpstr>
      <vt:lpstr>New requirements</vt:lpstr>
      <vt:lpstr>Open source solutions</vt:lpstr>
      <vt:lpstr>DSpace</vt:lpstr>
      <vt:lpstr>New Virtual library</vt:lpstr>
      <vt:lpstr>Conclusion</vt:lpstr>
      <vt:lpstr>Contact information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Emperor's New Digital Suit</dc:title>
  <dc:creator>Aleksandar Pejovic</dc:creator>
  <cp:lastModifiedBy>Your User Name</cp:lastModifiedBy>
  <cp:revision>30</cp:revision>
  <dcterms:created xsi:type="dcterms:W3CDTF">2010-05-17T12:33:30Z</dcterms:created>
  <dcterms:modified xsi:type="dcterms:W3CDTF">2010-05-19T08:37:21Z</dcterms:modified>
</cp:coreProperties>
</file>