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5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114" y="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E5CE55-90BB-4661-B371-813E4938470A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615757-C0D2-4EEF-90BE-FFF3EF375007}">
      <dgm:prSet phldrT="[Text]"/>
      <dgm:spPr/>
      <dgm:t>
        <a:bodyPr/>
        <a:lstStyle/>
        <a:p>
          <a:r>
            <a:rPr lang="sr-Latn-CS" dirty="0" smtClean="0"/>
            <a:t> </a:t>
          </a:r>
          <a:endParaRPr lang="en-US" dirty="0"/>
        </a:p>
      </dgm:t>
    </dgm:pt>
    <dgm:pt modelId="{E5B54484-591F-49DD-9858-B5AE36E8AEBF}" type="parTrans" cxnId="{6E27BC47-783E-462B-B280-179491459E10}">
      <dgm:prSet/>
      <dgm:spPr/>
      <dgm:t>
        <a:bodyPr/>
        <a:lstStyle/>
        <a:p>
          <a:endParaRPr lang="en-US"/>
        </a:p>
      </dgm:t>
    </dgm:pt>
    <dgm:pt modelId="{33CEFD2A-F11D-4ECE-8F00-2DE2EEDBDF79}" type="sibTrans" cxnId="{6E27BC47-783E-462B-B280-179491459E10}">
      <dgm:prSet/>
      <dgm:spPr/>
      <dgm:t>
        <a:bodyPr/>
        <a:lstStyle/>
        <a:p>
          <a:endParaRPr lang="en-US"/>
        </a:p>
      </dgm:t>
    </dgm:pt>
    <dgm:pt modelId="{463E59C2-126F-4637-8F17-6A7276846C3A}">
      <dgm:prSet phldrT="[Text]" custT="1"/>
      <dgm:spPr/>
      <dgm:t>
        <a:bodyPr/>
        <a:lstStyle/>
        <a:p>
          <a:r>
            <a:rPr lang="sr-Latn-CS" sz="2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Aktuelno približavanje R. Srbije EU i očekivano prilagođavanje domaćeg Zakona o autorskom i srodnim pravima evropskim pravnim tekovinama ne bi trebalo da bude iskorišćeno </a:t>
          </a:r>
          <a:r>
            <a:rPr lang="sr-Latn-CS" sz="2000" dirty="0" smtClean="0">
              <a:latin typeface="Times New Roman" pitchFamily="18" charset="0"/>
              <a:cs typeface="Times New Roman" pitchFamily="18" charset="0"/>
            </a:rPr>
            <a:t>za uvođenje </a:t>
          </a:r>
          <a:r>
            <a:rPr lang="sr-Latn-CS" sz="2000" dirty="0" err="1" smtClean="0">
              <a:latin typeface="Times New Roman" pitchFamily="18" charset="0"/>
              <a:cs typeface="Times New Roman" pitchFamily="18" charset="0"/>
            </a:rPr>
            <a:t>restriktivnije</a:t>
          </a:r>
          <a:r>
            <a:rPr lang="sr-Latn-CS" sz="2000" dirty="0" smtClean="0">
              <a:latin typeface="Times New Roman" pitchFamily="18" charset="0"/>
              <a:cs typeface="Times New Roman" pitchFamily="18" charset="0"/>
            </a:rPr>
            <a:t> regulative i dalje sputavanje prava korisnika na Slobodan pristup informacija</a:t>
          </a:r>
          <a:endParaRPr lang="en-US" sz="20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CEB02E5C-69BE-4F86-AAD7-EEE72300D847}" type="parTrans" cxnId="{39E99B38-F315-456F-98D4-106AA526DD74}">
      <dgm:prSet/>
      <dgm:spPr/>
      <dgm:t>
        <a:bodyPr/>
        <a:lstStyle/>
        <a:p>
          <a:endParaRPr lang="en-US"/>
        </a:p>
      </dgm:t>
    </dgm:pt>
    <dgm:pt modelId="{3BD79592-23D9-4645-B98F-7144F6E6892E}" type="sibTrans" cxnId="{39E99B38-F315-456F-98D4-106AA526DD74}">
      <dgm:prSet/>
      <dgm:spPr/>
      <dgm:t>
        <a:bodyPr/>
        <a:lstStyle/>
        <a:p>
          <a:endParaRPr lang="en-US"/>
        </a:p>
      </dgm:t>
    </dgm:pt>
    <dgm:pt modelId="{E9E9BE9A-9241-48B0-BC3C-6DE74D30B0E5}">
      <dgm:prSet phldrT="[Text]"/>
      <dgm:spPr/>
      <dgm:t>
        <a:bodyPr/>
        <a:lstStyle/>
        <a:p>
          <a:r>
            <a:rPr lang="sr-Latn-CS" dirty="0" smtClean="0"/>
            <a:t> </a:t>
          </a:r>
          <a:endParaRPr lang="en-US" dirty="0"/>
        </a:p>
      </dgm:t>
    </dgm:pt>
    <dgm:pt modelId="{D5186667-3EE4-43C6-BC9A-3F737CFFE813}" type="parTrans" cxnId="{9479DB06-032A-4C87-84F2-A82BBAF80943}">
      <dgm:prSet/>
      <dgm:spPr/>
      <dgm:t>
        <a:bodyPr/>
        <a:lstStyle/>
        <a:p>
          <a:endParaRPr lang="en-US"/>
        </a:p>
      </dgm:t>
    </dgm:pt>
    <dgm:pt modelId="{B8F7F113-5042-4DB7-8268-0FB86C7D4B69}" type="sibTrans" cxnId="{9479DB06-032A-4C87-84F2-A82BBAF80943}">
      <dgm:prSet/>
      <dgm:spPr/>
      <dgm:t>
        <a:bodyPr/>
        <a:lstStyle/>
        <a:p>
          <a:endParaRPr lang="en-US"/>
        </a:p>
      </dgm:t>
    </dgm:pt>
    <dgm:pt modelId="{3C47500F-9FDE-4666-A0E8-3E050AF9130E}">
      <dgm:prSet phldrT="[Text]" custT="1"/>
      <dgm:spPr/>
      <dgm:t>
        <a:bodyPr/>
        <a:lstStyle/>
        <a:p>
          <a:r>
            <a:rPr lang="sr-Latn-CS" sz="2000" dirty="0" smtClean="0">
              <a:latin typeface="Times New Roman" pitchFamily="18" charset="0"/>
              <a:cs typeface="Times New Roman" pitchFamily="18" charset="0"/>
            </a:rPr>
            <a:t>Iskorišćavanje digitalnih informacija za koje biblioteka plati putem kupovine ili licence, mora da bude omogućeno bez dodatne nadoknade</a:t>
          </a:r>
          <a:endParaRPr lang="en-US" sz="2000" dirty="0">
            <a:latin typeface="Times New Roman" pitchFamily="18" charset="0"/>
            <a:cs typeface="Times New Roman" pitchFamily="18" charset="0"/>
          </a:endParaRPr>
        </a:p>
      </dgm:t>
    </dgm:pt>
    <dgm:pt modelId="{73398C5B-49D1-4E00-9189-450002C72EE1}" type="sibTrans" cxnId="{AF92719E-BFC7-4B89-A297-2DD3B8482E7E}">
      <dgm:prSet/>
      <dgm:spPr/>
      <dgm:t>
        <a:bodyPr/>
        <a:lstStyle/>
        <a:p>
          <a:endParaRPr lang="en-US"/>
        </a:p>
      </dgm:t>
    </dgm:pt>
    <dgm:pt modelId="{6148AEBD-417B-4694-88FC-1EC3B5D3189A}" type="parTrans" cxnId="{AF92719E-BFC7-4B89-A297-2DD3B8482E7E}">
      <dgm:prSet/>
      <dgm:spPr/>
      <dgm:t>
        <a:bodyPr/>
        <a:lstStyle/>
        <a:p>
          <a:endParaRPr lang="en-US"/>
        </a:p>
      </dgm:t>
    </dgm:pt>
    <dgm:pt modelId="{C573A96F-0B18-43F1-A8B5-E120A1188B02}" type="pres">
      <dgm:prSet presAssocID="{2AE5CE55-90BB-4661-B371-813E4938470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4B82157-33B7-460D-90D8-DDC5EC602CA6}" type="pres">
      <dgm:prSet presAssocID="{0F615757-C0D2-4EEF-90BE-FFF3EF375007}" presName="composite" presStyleCnt="0"/>
      <dgm:spPr/>
    </dgm:pt>
    <dgm:pt modelId="{06672131-3B8B-4849-B1E1-A7579F6EBD8E}" type="pres">
      <dgm:prSet presAssocID="{0F615757-C0D2-4EEF-90BE-FFF3EF375007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9BAC4F-77DC-4A2D-8807-E344621D7D50}" type="pres">
      <dgm:prSet presAssocID="{0F615757-C0D2-4EEF-90BE-FFF3EF375007}" presName="descendantText" presStyleLbl="alignAcc1" presStyleIdx="0" presStyleCnt="2" custScaleY="2210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3C2D8D-B6A4-49D9-8D81-D39C6C854F6B}" type="pres">
      <dgm:prSet presAssocID="{33CEFD2A-F11D-4ECE-8F00-2DE2EEDBDF79}" presName="sp" presStyleCnt="0"/>
      <dgm:spPr/>
    </dgm:pt>
    <dgm:pt modelId="{6AD7E3F7-9ED7-4BB2-8407-637A9D493348}" type="pres">
      <dgm:prSet presAssocID="{E9E9BE9A-9241-48B0-BC3C-6DE74D30B0E5}" presName="composite" presStyleCnt="0"/>
      <dgm:spPr/>
    </dgm:pt>
    <dgm:pt modelId="{622B98A5-9D41-42C9-9E31-E0441C4488C5}" type="pres">
      <dgm:prSet presAssocID="{E9E9BE9A-9241-48B0-BC3C-6DE74D30B0E5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6594CF-548C-4DBF-BB09-15CB291C666E}" type="pres">
      <dgm:prSet presAssocID="{E9E9BE9A-9241-48B0-BC3C-6DE74D30B0E5}" presName="descendantText" presStyleLbl="alignAcc1" presStyleIdx="1" presStyleCnt="2" custScaleY="1222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27BC47-783E-462B-B280-179491459E10}" srcId="{2AE5CE55-90BB-4661-B371-813E4938470A}" destId="{0F615757-C0D2-4EEF-90BE-FFF3EF375007}" srcOrd="0" destOrd="0" parTransId="{E5B54484-591F-49DD-9858-B5AE36E8AEBF}" sibTransId="{33CEFD2A-F11D-4ECE-8F00-2DE2EEDBDF79}"/>
    <dgm:cxn modelId="{4EAB86EA-EB87-427C-A0F0-CE3D935BC208}" type="presOf" srcId="{E9E9BE9A-9241-48B0-BC3C-6DE74D30B0E5}" destId="{622B98A5-9D41-42C9-9E31-E0441C4488C5}" srcOrd="0" destOrd="0" presId="urn:microsoft.com/office/officeart/2005/8/layout/chevron2"/>
    <dgm:cxn modelId="{423BFF91-3C2E-40A8-95B8-9E196B98D032}" type="presOf" srcId="{2AE5CE55-90BB-4661-B371-813E4938470A}" destId="{C573A96F-0B18-43F1-A8B5-E120A1188B02}" srcOrd="0" destOrd="0" presId="urn:microsoft.com/office/officeart/2005/8/layout/chevron2"/>
    <dgm:cxn modelId="{2CB72DB9-7A19-4872-84D9-E5EFB056A6E3}" type="presOf" srcId="{3C47500F-9FDE-4666-A0E8-3E050AF9130E}" destId="{E76594CF-548C-4DBF-BB09-15CB291C666E}" srcOrd="0" destOrd="0" presId="urn:microsoft.com/office/officeart/2005/8/layout/chevron2"/>
    <dgm:cxn modelId="{AF92719E-BFC7-4B89-A297-2DD3B8482E7E}" srcId="{E9E9BE9A-9241-48B0-BC3C-6DE74D30B0E5}" destId="{3C47500F-9FDE-4666-A0E8-3E050AF9130E}" srcOrd="0" destOrd="0" parTransId="{6148AEBD-417B-4694-88FC-1EC3B5D3189A}" sibTransId="{73398C5B-49D1-4E00-9189-450002C72EE1}"/>
    <dgm:cxn modelId="{66CDF74C-1D65-4B07-A0A3-BFE393E3D41E}" type="presOf" srcId="{463E59C2-126F-4637-8F17-6A7276846C3A}" destId="{4C9BAC4F-77DC-4A2D-8807-E344621D7D50}" srcOrd="0" destOrd="0" presId="urn:microsoft.com/office/officeart/2005/8/layout/chevron2"/>
    <dgm:cxn modelId="{39E99B38-F315-456F-98D4-106AA526DD74}" srcId="{0F615757-C0D2-4EEF-90BE-FFF3EF375007}" destId="{463E59C2-126F-4637-8F17-6A7276846C3A}" srcOrd="0" destOrd="0" parTransId="{CEB02E5C-69BE-4F86-AAD7-EEE72300D847}" sibTransId="{3BD79592-23D9-4645-B98F-7144F6E6892E}"/>
    <dgm:cxn modelId="{FD328611-A1D9-4F87-84BE-CF96BD3E66E1}" type="presOf" srcId="{0F615757-C0D2-4EEF-90BE-FFF3EF375007}" destId="{06672131-3B8B-4849-B1E1-A7579F6EBD8E}" srcOrd="0" destOrd="0" presId="urn:microsoft.com/office/officeart/2005/8/layout/chevron2"/>
    <dgm:cxn modelId="{9479DB06-032A-4C87-84F2-A82BBAF80943}" srcId="{2AE5CE55-90BB-4661-B371-813E4938470A}" destId="{E9E9BE9A-9241-48B0-BC3C-6DE74D30B0E5}" srcOrd="1" destOrd="0" parTransId="{D5186667-3EE4-43C6-BC9A-3F737CFFE813}" sibTransId="{B8F7F113-5042-4DB7-8268-0FB86C7D4B69}"/>
    <dgm:cxn modelId="{79597287-BDA7-4A87-9013-2E899C01F948}" type="presParOf" srcId="{C573A96F-0B18-43F1-A8B5-E120A1188B02}" destId="{54B82157-33B7-460D-90D8-DDC5EC602CA6}" srcOrd="0" destOrd="0" presId="urn:microsoft.com/office/officeart/2005/8/layout/chevron2"/>
    <dgm:cxn modelId="{A32C4620-445B-47D3-9A09-6E04FB89C992}" type="presParOf" srcId="{54B82157-33B7-460D-90D8-DDC5EC602CA6}" destId="{06672131-3B8B-4849-B1E1-A7579F6EBD8E}" srcOrd="0" destOrd="0" presId="urn:microsoft.com/office/officeart/2005/8/layout/chevron2"/>
    <dgm:cxn modelId="{D3C68BED-9712-4494-AD1F-95461F86C887}" type="presParOf" srcId="{54B82157-33B7-460D-90D8-DDC5EC602CA6}" destId="{4C9BAC4F-77DC-4A2D-8807-E344621D7D50}" srcOrd="1" destOrd="0" presId="urn:microsoft.com/office/officeart/2005/8/layout/chevron2"/>
    <dgm:cxn modelId="{C3250D77-66D5-4B46-B3C0-5F80DF47C6C9}" type="presParOf" srcId="{C573A96F-0B18-43F1-A8B5-E120A1188B02}" destId="{263C2D8D-B6A4-49D9-8D81-D39C6C854F6B}" srcOrd="1" destOrd="0" presId="urn:microsoft.com/office/officeart/2005/8/layout/chevron2"/>
    <dgm:cxn modelId="{CD3A2BC4-DD3D-4C2A-A08B-90DB1B9B60D5}" type="presParOf" srcId="{C573A96F-0B18-43F1-A8B5-E120A1188B02}" destId="{6AD7E3F7-9ED7-4BB2-8407-637A9D493348}" srcOrd="2" destOrd="0" presId="urn:microsoft.com/office/officeart/2005/8/layout/chevron2"/>
    <dgm:cxn modelId="{0C73E464-24E7-4834-9D38-659BA4F94583}" type="presParOf" srcId="{6AD7E3F7-9ED7-4BB2-8407-637A9D493348}" destId="{622B98A5-9D41-42C9-9E31-E0441C4488C5}" srcOrd="0" destOrd="0" presId="urn:microsoft.com/office/officeart/2005/8/layout/chevron2"/>
    <dgm:cxn modelId="{A6789E5B-699B-4DC7-89F4-A807CEA09E5B}" type="presParOf" srcId="{6AD7E3F7-9ED7-4BB2-8407-637A9D493348}" destId="{E76594CF-548C-4DBF-BB09-15CB291C666E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5D3AC-F989-4391-8E9E-96ACF80C3938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88FB-1A67-4545-927C-F1304C65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AB3B158-F252-4DE9-B5A6-FB7103C91AAC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4618067-FAD7-4A9F-A4FF-587EC01F5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B158-F252-4DE9-B5A6-FB7103C91AAC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8067-FAD7-4A9F-A4FF-587EC01F5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B158-F252-4DE9-B5A6-FB7103C91AAC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8067-FAD7-4A9F-A4FF-587EC01F5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AB3B158-F252-4DE9-B5A6-FB7103C91AAC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4618067-FAD7-4A9F-A4FF-587EC01F56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AB3B158-F252-4DE9-B5A6-FB7103C91AAC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4618067-FAD7-4A9F-A4FF-587EC01F5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B158-F252-4DE9-B5A6-FB7103C91AAC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8067-FAD7-4A9F-A4FF-587EC01F56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B158-F252-4DE9-B5A6-FB7103C91AAC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8067-FAD7-4A9F-A4FF-587EC01F56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AB3B158-F252-4DE9-B5A6-FB7103C91AAC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618067-FAD7-4A9F-A4FF-587EC01F56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B158-F252-4DE9-B5A6-FB7103C91AAC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8067-FAD7-4A9F-A4FF-587EC01F5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AB3B158-F252-4DE9-B5A6-FB7103C91AAC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4618067-FAD7-4A9F-A4FF-587EC01F56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AB3B158-F252-4DE9-B5A6-FB7103C91AAC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618067-FAD7-4A9F-A4FF-587EC01F56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AB3B158-F252-4DE9-B5A6-FB7103C91AAC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4618067-FAD7-4A9F-A4FF-587EC01F5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714488"/>
            <a:ext cx="6172200" cy="1714512"/>
          </a:xfrm>
        </p:spPr>
        <p:txBody>
          <a:bodyPr>
            <a:norm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Digitalizacija i bibliotekarstvo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357562"/>
            <a:ext cx="6172200" cy="3017360"/>
          </a:xfrm>
        </p:spPr>
        <p:txBody>
          <a:bodyPr>
            <a:normAutofit lnSpcReduction="10000"/>
          </a:bodyPr>
          <a:lstStyle/>
          <a:p>
            <a:endParaRPr lang="sr-Latn-CS" dirty="0" smtClean="0"/>
          </a:p>
          <a:p>
            <a:r>
              <a:rPr lang="sr-Latn-CS" sz="2200" dirty="0" smtClean="0"/>
              <a:t>: između  autorskog prava i slobode pristupa</a:t>
            </a:r>
          </a:p>
          <a:p>
            <a:endParaRPr lang="sr-Latn-CS" sz="2200" dirty="0" smtClean="0"/>
          </a:p>
          <a:p>
            <a:endParaRPr lang="sr-Latn-CS" sz="2200" dirty="0" smtClean="0"/>
          </a:p>
          <a:p>
            <a:endParaRPr lang="sr-Latn-CS" sz="2200" dirty="0" smtClean="0"/>
          </a:p>
          <a:p>
            <a:endParaRPr lang="sr-Latn-CS" sz="2200" dirty="0" smtClean="0"/>
          </a:p>
          <a:p>
            <a:r>
              <a:rPr lang="sr-Latn-CS" sz="2200" b="0" dirty="0" smtClean="0"/>
              <a:t>                                                 </a:t>
            </a:r>
          </a:p>
          <a:p>
            <a:r>
              <a:rPr lang="sr-Latn-CS" sz="2200" b="0" dirty="0" smtClean="0"/>
              <a:t>                                                  Jelena </a:t>
            </a:r>
            <a:r>
              <a:rPr lang="sr-Latn-CS" sz="2200" b="0" dirty="0" err="1" smtClean="0"/>
              <a:t>Glišović</a:t>
            </a:r>
            <a:endParaRPr lang="en-US" sz="22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208979" y="3363271"/>
            <a:ext cx="6309360" cy="131458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  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57950" y="274320"/>
            <a:ext cx="2357454" cy="5440696"/>
          </a:xfrm>
        </p:spPr>
        <p:txBody>
          <a:bodyPr>
            <a:normAutofit/>
          </a:bodyPr>
          <a:lstStyle/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Biblioteke kao sastavni deo demokratskog informacionog sistema i kao infrastrukturne ustanove za obrazovanje, nauku i istraživane oduvek imaju funkciju da informacije daju na korišćenje bez diskriminacije i uslovljavanja korisnika</a:t>
            </a:r>
            <a:endParaRPr lang="en-US" sz="2000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CS" dirty="0" smtClean="0"/>
          </a:p>
          <a:p>
            <a:endParaRPr lang="sr-Latn-CS" dirty="0" smtClean="0"/>
          </a:p>
          <a:p>
            <a:r>
              <a:rPr lang="sr-Latn-C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Digitalizovane</a:t>
            </a:r>
            <a:r>
              <a:rPr lang="sr-Latn-C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informacije ne predstavljaju novi kvalitet, koliko novu formu, čijom se primenom na bolji i potpuniji način  izlazi u susret intenziviranim zahtevima koje ‘digitalno’ društvo iznosi pred biblioteke</a:t>
            </a:r>
          </a:p>
          <a:p>
            <a:endParaRPr lang="sr-Latn-CS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Korišćenje duhovne svojine u bibliotekama ne znači odricanje autora od materijalne dobiti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7467600" cy="4225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14884"/>
            <a:ext cx="7467600" cy="1759068"/>
          </a:xfrm>
        </p:spPr>
        <p:txBody>
          <a:bodyPr>
            <a:normAutofit fontScale="92500" lnSpcReduction="10000"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Bibliotečki profesionalci, autori, korisnici, političari i građansko društvo sada se nalaze u situaciji da u kontekstu digitalizacije prave izbore koji će po mnogo čemu odrediti ne samo buduće uloge biblioteke već i načine proizvodnje, distribucije i potrošnje kulturnih dobara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5500702"/>
            <a:ext cx="6172200" cy="214314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      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714356"/>
            <a:ext cx="6172200" cy="5072098"/>
          </a:xfrm>
        </p:spPr>
        <p:txBody>
          <a:bodyPr>
            <a:normAutofit fontScale="92500" lnSpcReduction="10000"/>
          </a:bodyPr>
          <a:lstStyle/>
          <a:p>
            <a:r>
              <a:rPr lang="sr-Latn-CS" sz="3200" b="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Našu digitalnu dilemu čine dve oprečne mogućnosti – </a:t>
            </a:r>
          </a:p>
          <a:p>
            <a:pPr algn="just"/>
            <a:r>
              <a:rPr lang="sr-Latn-CS" sz="3200" b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efikasnija kontrola nad distribucijom i kontrolom informacija</a:t>
            </a:r>
            <a:r>
              <a:rPr lang="sr-Latn-CS" sz="3200" b="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sr-Latn-CS" sz="3200" b="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ili</a:t>
            </a:r>
          </a:p>
          <a:p>
            <a:pPr algn="just"/>
            <a:r>
              <a:rPr lang="sr-Latn-CS" sz="3200" b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uvećanje ukupnih saznajnih kapaciteta  društva</a:t>
            </a:r>
            <a:r>
              <a:rPr lang="sr-Latn-CS" sz="3200" b="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sr-Latn-CS" sz="3200" b="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Nova infrastruktura podržava obe opcije, a samo od naših izbora zavisi koja će se vizija budućnosti ostvariti…</a:t>
            </a:r>
            <a:endParaRPr lang="en-US" sz="3200" b="0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C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Digitalizacija</a:t>
            </a:r>
            <a:r>
              <a:rPr lang="sr-Latn-C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u bibliotekarstvu</a:t>
            </a:r>
            <a:r>
              <a:rPr lang="sr-Latn-CS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1222335" y="849311"/>
            <a:ext cx="6056388" cy="7786742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sr-Latn-C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Olakšava pristup, korišćenje i razmenu informacija/znanja</a:t>
            </a:r>
          </a:p>
          <a:p>
            <a:pPr>
              <a:buFont typeface="Courier New" pitchFamily="49" charset="0"/>
              <a:buChar char="o"/>
            </a:pPr>
            <a:endParaRPr lang="sr-Latn-C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sr-Latn-C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Predstavlja evolutivni stadijum u daljem razvoju bibliotekarstva</a:t>
            </a:r>
          </a:p>
          <a:p>
            <a:pPr>
              <a:buFont typeface="Courier New" pitchFamily="49" charset="0"/>
              <a:buChar char="o"/>
            </a:pPr>
            <a:endParaRPr lang="sr-Latn-C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sr-Latn-C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Čini korak u prilagođavanju bibliotekarstva novonastalim društvenim i tehnološkim okolnostima</a:t>
            </a:r>
          </a:p>
          <a:p>
            <a:pPr>
              <a:buFont typeface="Courier New" pitchFamily="49" charset="0"/>
              <a:buChar char="o"/>
            </a:pPr>
            <a:endParaRPr lang="sr-Latn-C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sr-Latn-C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Dovodi korpus autorskih prava i njihove zaštite u prvi plan ali i, uticaj širenja autorskih prava na kulturnu raznolikost i mogućnost izbora-  </a:t>
            </a:r>
            <a:r>
              <a:rPr lang="sr-Latn-CS" sz="2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slobodu pristupa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CS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Opravdanost</a:t>
            </a:r>
            <a:endParaRPr lang="en-US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Diktirana činjenicom da je digitalizacija ključni prioritet u bibliotekarstvu R. Srbije</a:t>
            </a:r>
          </a:p>
          <a:p>
            <a:r>
              <a:rPr lang="sr-Latn-C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Razmatranje modaliteta i rizika od </a:t>
            </a:r>
            <a:r>
              <a:rPr lang="sr-Latn-C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hipertrofiranja</a:t>
            </a:r>
            <a:r>
              <a:rPr lang="sr-Latn-C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regulative za zaštitu autorskih prava celishodno je sa aspekta budućih projekata digitalizacije bibliotečkih fondova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r-Latn-C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Proizilazi iz shvatanja ove tematike kao inicijalnog koraka u uspostavljanju konsenzusa o osnovama za razvoj informatičkog društva i menadžmenta znanja u Srbiji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Naučna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Društvena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14470"/>
            <a:ext cx="7615262" cy="3214710"/>
          </a:xfrm>
        </p:spPr>
        <p:txBody>
          <a:bodyPr>
            <a:normAutofit/>
          </a:bodyPr>
          <a:lstStyle/>
          <a:p>
            <a:pPr algn="ctr"/>
            <a:r>
              <a:rPr lang="sr-Latn-CS" sz="2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Proliferacija</a:t>
            </a:r>
            <a:r>
              <a:rPr lang="sr-Latn-CS" sz="2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informatičko-komunikacionih tehnologija</a:t>
            </a:r>
            <a:br>
              <a:rPr lang="sr-Latn-CS" sz="2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C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︾</a:t>
            </a:r>
            <a:br>
              <a:rPr lang="sr-Latn-C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CS" sz="2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Uvećan kapacitet i potencijal kulturnih ustanova da realizuju svoje poslove od opšteg značaja- pristup, očuvanje, istraživanje, obrazovanje  </a:t>
            </a:r>
            <a:endParaRPr lang="en-U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457200" y="2786058"/>
            <a:ext cx="3657600" cy="3462342"/>
          </a:xfrm>
        </p:spPr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Pristalice pojačane kontrole poštovanja autorskih prava koji naglašavaju potrebu da se primena autorskih prava proširi i na medije što bi za njih pre svega značilo povećanje prihoda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371975" y="2786058"/>
            <a:ext cx="3657600" cy="3462342"/>
          </a:xfrm>
        </p:spPr>
        <p:txBody>
          <a:bodyPr>
            <a:norm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Staju u odbranu poštenog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ekvilibrijuma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između zaštite autora i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omo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ućavanja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korisniku što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slobodnijeg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pristupa željenoj građi i informacijama (finansijska satisfakcija  u ovom slučaju izostaje)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428596" y="2071678"/>
            <a:ext cx="3657600" cy="658368"/>
          </a:xfrm>
        </p:spPr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Medijske kompanije i strukovne asocijacije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286248" y="2071678"/>
            <a:ext cx="3657600" cy="658368"/>
          </a:xfrm>
        </p:spPr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Bibliotekari i poslenici  drugih oblasti kulture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0"/>
            <a:ext cx="6172200" cy="1714488"/>
          </a:xfrm>
        </p:spPr>
        <p:txBody>
          <a:bodyPr>
            <a:normAutofit/>
          </a:bodyPr>
          <a:lstStyle/>
          <a:p>
            <a:r>
              <a:rPr lang="sr-Latn-C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Slobodan pristup (</a:t>
            </a:r>
            <a:r>
              <a:rPr lang="sr-Latn-CS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open</a:t>
            </a:r>
            <a:r>
              <a:rPr lang="sr-Latn-C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access</a:t>
            </a:r>
            <a:r>
              <a:rPr lang="sr-Latn-C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) i načelo pravične upotrebe (</a:t>
            </a:r>
            <a:r>
              <a:rPr lang="sr-Latn-CS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fair</a:t>
            </a:r>
            <a:r>
              <a:rPr lang="sr-Latn-C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sr-Latn-C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r-Latn-CS" sz="2700" b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osigurava:</a:t>
            </a:r>
            <a:endParaRPr lang="en-US" sz="27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857364"/>
            <a:ext cx="6172200" cy="4524386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/>
                </a:solidFill>
              </a:rPr>
              <a:t>＞</a:t>
            </a:r>
            <a:r>
              <a:rPr lang="sr-Latn-CS" sz="2000" dirty="0" smtClean="0">
                <a:solidFill>
                  <a:schemeClr val="accent1"/>
                </a:solidFill>
              </a:rPr>
              <a:t> </a:t>
            </a:r>
            <a:r>
              <a:rPr lang="sr-Latn-CS" sz="2000" b="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Postojanje zdravog, funkcionalnog i transparentnog demokratskog poretka</a:t>
            </a:r>
          </a:p>
          <a:p>
            <a:endParaRPr lang="sr-Latn-CS" sz="2000" b="0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chemeClr val="accent1"/>
                </a:solidFill>
              </a:rPr>
              <a:t>＞</a:t>
            </a:r>
            <a:r>
              <a:rPr lang="sr-Latn-CS" sz="2000" dirty="0" smtClean="0">
                <a:solidFill>
                  <a:schemeClr val="accent1"/>
                </a:solidFill>
              </a:rPr>
              <a:t> </a:t>
            </a:r>
            <a:r>
              <a:rPr lang="sr-Latn-CS" sz="2000" b="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Bogatu javnu sferu. Pravičan pristup materijalima zaštićenim autorskim pravima uvećava stepen kreativnosti i produktivnosti u društvu</a:t>
            </a:r>
          </a:p>
          <a:p>
            <a:endParaRPr lang="sr-Latn-CS" sz="2000" b="0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chemeClr val="accent1"/>
                </a:solidFill>
              </a:rPr>
              <a:t>＞</a:t>
            </a:r>
            <a:r>
              <a:rPr lang="sr-Latn-CS" sz="2000" b="0" dirty="0" err="1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Ublaživanje</a:t>
            </a:r>
            <a:r>
              <a:rPr lang="sr-Latn-CS" sz="2000" b="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posledica digitalnog jaza jer ako bi se pristup znanju uvek plaćao i u potpunosti zavisio od imovinskog statusa, siromašniji slojevi bivali bi konstantno podvlašćeni i marginalizovani što slabi društvenu koheziju unutar zajednice</a:t>
            </a:r>
            <a:endParaRPr lang="en-US" sz="2000" b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543800" cy="1643050"/>
          </a:xfrm>
        </p:spPr>
        <p:txBody>
          <a:bodyPr>
            <a:norm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Ravnoteža u odnosu: zahtevi autora-interesi korisnika tradicionalno je održavana </a:t>
            </a:r>
            <a:r>
              <a:rPr lang="sr-Latn-CS" sz="2400" b="1" dirty="0" smtClean="0">
                <a:latin typeface="Times New Roman" pitchFamily="18" charset="0"/>
                <a:cs typeface="Times New Roman" pitchFamily="18" charset="0"/>
              </a:rPr>
              <a:t>ograničenjima i izuzecima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u primeni autorskog prava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Akt o autorskim pravima za digitalni milenijum 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(Digital </a:t>
            </a:r>
            <a:r>
              <a:rPr lang="sr-Latn-CS" i="1" dirty="0" err="1" smtClean="0">
                <a:latin typeface="Times New Roman" pitchFamily="18" charset="0"/>
                <a:cs typeface="Times New Roman" pitchFamily="18" charset="0"/>
              </a:rPr>
              <a:t>Millenium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  Copyright </a:t>
            </a:r>
            <a:r>
              <a:rPr lang="sr-Latn-CS" i="1" dirty="0" err="1" smtClean="0">
                <a:latin typeface="Times New Roman" pitchFamily="18" charset="0"/>
                <a:cs typeface="Times New Roman" pitchFamily="18" charset="0"/>
              </a:rPr>
              <a:t>Act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-  DMCA),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1998. god, donekle čuva i širi ograničenja autorskih prava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Smernice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, koje pokazuju daleko manje tolerancije za praksu pravičnog pristupa. Ovim 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Smernicama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bilo je predviđeno da biblioteke, univerziteti, arhivi i dokumentacioni centri, više nemaju pravo da bez posebnih ugovora i naknade: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r-Latn-CS" dirty="0" smtClean="0"/>
              <a:t>SAD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r-Latn-CS" dirty="0" smtClean="0"/>
              <a:t>EVROPSKA UNIJA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85725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sr-Latn-CS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858280" cy="692497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sr-Latn-CS" sz="2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Latn-C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Prikazuju na ekranima  zaštićene digitalne medije;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sr-Latn-C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sr-Latn-C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Dozvole korisnicima da u svojim prostorijama koriste zaštićene digitalne medije u privatne ili nastavne svrhe, da ih pretražuju ili saslušavaju;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sr-Latn-C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Dozvole korisnicima da u svojim prostorijama naprave digitalne kopije u privatne i nastavne svrhe;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sr-Latn-C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Omoguće eksternim korisnicima pristup elektronskim medijima;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sr-Latn-C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Naprave </a:t>
            </a:r>
            <a:r>
              <a:rPr kumimoji="0" lang="sr-Latn-C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ditigalne</a:t>
            </a:r>
            <a:r>
              <a:rPr kumimoji="0" lang="sr-Latn-C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kopije nekog dela zbog osiguranja fonda ili arhiviranja;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sr-Latn-C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Zaštićene digitalne medije pošalju pomoć FTP-a ili e-Mail-om drugoj biblioteci, instituciji ili pojedincu;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sr-Latn-C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Kao ustanove koja sakupljaju obavezni primerak, ispune svoj zadatak, koji se sastoji od omogućavanja pristupa digitalnim medijima svakom korisniku</a:t>
            </a:r>
            <a:r>
              <a:rPr kumimoji="0" lang="sr-Latn-C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sr-Latn-C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0"/>
            <a:ext cx="6172200" cy="2143116"/>
          </a:xfrm>
        </p:spPr>
        <p:txBody>
          <a:bodyPr>
            <a:normAutofit/>
          </a:bodyPr>
          <a:lstStyle/>
          <a:p>
            <a:r>
              <a:rPr lang="sr-Latn-CS" sz="2400" b="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Direktiva EU o autorskim pravima iz 2001. godine donosi proširenje  kontrole autorskih prava u odnosu na digitalne materijale i autorska dela.</a:t>
            </a:r>
            <a:r>
              <a:rPr lang="en-US" sz="2400" b="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0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2714620"/>
            <a:ext cx="6172200" cy="3667130"/>
          </a:xfrm>
        </p:spPr>
        <p:txBody>
          <a:bodyPr>
            <a:normAutofit/>
          </a:bodyPr>
          <a:lstStyle/>
          <a:p>
            <a:r>
              <a:rPr lang="sr-Latn-CS" sz="2400" b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↘ </a:t>
            </a:r>
          </a:p>
          <a:p>
            <a:r>
              <a:rPr lang="sr-Latn-CS" sz="2400" b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Ovaj podatak je od posebnog značaja za bibliotekarstvo u R. Srbiji ukoliko imamo u vidu da je </a:t>
            </a:r>
            <a:r>
              <a:rPr lang="sr-Latn-CS" sz="2400" b="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Sporazumom o stabilizaciji i pridruživanju  EU </a:t>
            </a:r>
            <a:r>
              <a:rPr lang="sr-Latn-CS" sz="2400" b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(Članom 71) predviđeno da se domaće zakonodavstvo do 2013. postepeno uskladi sa smernicama i direktivama EU.</a:t>
            </a:r>
            <a:endParaRPr lang="en-US" sz="2400" b="0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Dodatna dva faktora čija ekspanzija upotrebe podstiče dalju eroziju načela pravičnog pristupa materijalima koji su zaštićeni autorskim pravima: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Prvi put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inplementiran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mehanizam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maeričkim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DMCM zakonom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 stavu bibliotekara prisutna je velika doza kritičnosti budući da se primenom tehničkih mera zaštite 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CS" i="1" dirty="0" err="1" smtClean="0">
                <a:latin typeface="Times New Roman" pitchFamily="18" charset="0"/>
                <a:cs typeface="Times New Roman" pitchFamily="18" charset="0"/>
              </a:rPr>
              <a:t>Technological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 Copyright </a:t>
            </a:r>
            <a:r>
              <a:rPr lang="sr-Latn-CS" i="1" dirty="0" err="1" smtClean="0"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- TCM)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lako mogu premostiti legitimne olakšice koje pripadaju bibliotekama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Praksa ugovornog licenciranja umanjuje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učinkovitost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digitalizacije u bibliotekarstvu zato što kupac licence najčešće nema nikakvu mogućnost pregovora sa vlasnikom prava distribucije digitalne informacije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r-Latn-CS" dirty="0" smtClean="0"/>
              <a:t>Tehničke mere zaštite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r-Latn-CS" dirty="0" smtClean="0"/>
              <a:t>Razvoj </a:t>
            </a:r>
            <a:r>
              <a:rPr lang="sr-Latn-CS" dirty="0" err="1" smtClean="0"/>
              <a:t>licencnog</a:t>
            </a:r>
            <a:r>
              <a:rPr lang="sr-Latn-CS" dirty="0" smtClean="0"/>
              <a:t> okruženja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180</TotalTime>
  <Words>785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Oriel</vt:lpstr>
      <vt:lpstr>Digitalizacija i bibliotekarstvo</vt:lpstr>
      <vt:lpstr>Digitalizacija u bibliotekarstvu:</vt:lpstr>
      <vt:lpstr>Opravdanost</vt:lpstr>
      <vt:lpstr>Proliferacija  informatičko-komunikacionih tehnologija   ︾ Uvećan kapacitet i potencijal kulturnih ustanova da realizuju svoje poslove od opšteg značaja- pristup, očuvanje, istraživanje, obrazovanje  </vt:lpstr>
      <vt:lpstr>Slobodan pristup (open access) i načelo pravične upotrebe (fair use) osigurava:</vt:lpstr>
      <vt:lpstr>Ravnoteža u odnosu: zahtevi autora-interesi korisnika tradicionalno je održavana ograničenjima i izuzecima u primeni autorskog prava</vt:lpstr>
      <vt:lpstr>Slide 7</vt:lpstr>
      <vt:lpstr>Direktiva EU o autorskim pravima iz 2001. godine donosi proširenje  kontrole autorskih prava u odnosu na digitalne materijale i autorska dela. </vt:lpstr>
      <vt:lpstr>Dodatna dva faktora čija ekspanzija upotrebe podstiče dalju eroziju načela pravičnog pristupa materijalima koji su zaštićeni autorskim pravima:</vt:lpstr>
      <vt:lpstr>   </vt:lpstr>
      <vt:lpstr>Slide 11</vt:lpstr>
      <vt:lpstr>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Digitalizacija i bibliotekarstvo</dc:title>
  <dc:creator>Jelena&amp;Cuca</dc:creator>
  <cp:lastModifiedBy>Jelena&amp;Cuca</cp:lastModifiedBy>
  <cp:revision>20</cp:revision>
  <dcterms:created xsi:type="dcterms:W3CDTF">2010-06-14T09:04:02Z</dcterms:created>
  <dcterms:modified xsi:type="dcterms:W3CDTF">2010-06-14T12:22:42Z</dcterms:modified>
</cp:coreProperties>
</file>